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762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761" r:id="rId301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1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viewProps" Target="viewProp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267713"/>
            <a:ext cx="4978400" cy="3843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EC7C3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09003" y="1439671"/>
            <a:ext cx="4560570" cy="4050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68196"/>
            <a:ext cx="12191999" cy="38298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445084"/>
            <a:ext cx="351980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19573" y="2503119"/>
            <a:ext cx="7040245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4278" y="6124295"/>
            <a:ext cx="61595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2.jpg"/><Relationship Id="rId4" Type="http://schemas.openxmlformats.org/officeDocument/2006/relationships/image" Target="../media/image221.jp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jpg"/><Relationship Id="rId4" Type="http://schemas.openxmlformats.org/officeDocument/2006/relationships/image" Target="../media/image233.jp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jpg"/><Relationship Id="rId4" Type="http://schemas.openxmlformats.org/officeDocument/2006/relationships/image" Target="../media/image237.jp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jpg"/><Relationship Id="rId5" Type="http://schemas.openxmlformats.org/officeDocument/2006/relationships/image" Target="../media/image244.jpg"/><Relationship Id="rId4" Type="http://schemas.openxmlformats.org/officeDocument/2006/relationships/image" Target="../media/image243.jp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jpg"/><Relationship Id="rId4" Type="http://schemas.openxmlformats.org/officeDocument/2006/relationships/image" Target="../media/image24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jpg"/><Relationship Id="rId4" Type="http://schemas.openxmlformats.org/officeDocument/2006/relationships/image" Target="../media/image254.jp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jpg"/><Relationship Id="rId4" Type="http://schemas.openxmlformats.org/officeDocument/2006/relationships/image" Target="../media/image258.jp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4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jpg"/><Relationship Id="rId4" Type="http://schemas.openxmlformats.org/officeDocument/2006/relationships/image" Target="../media/image277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g"/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4.jpg"/><Relationship Id="rId4" Type="http://schemas.openxmlformats.org/officeDocument/2006/relationships/image" Target="../media/image283.jp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g"/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g"/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g"/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g"/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g"/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g"/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jpg"/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jpg"/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jp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g"/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jpg"/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jp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jpg"/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jpg"/><Relationship Id="rId2" Type="http://schemas.openxmlformats.org/officeDocument/2006/relationships/image" Target="../media/image351.jp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g"/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g"/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7.jp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jpg"/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jpg"/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jpg"/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jp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g"/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g"/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g"/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g"/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g"/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jpg"/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g"/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jp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jp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55620" y="5527547"/>
            <a:ext cx="6047740" cy="1228725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0985">
              <a:lnSpc>
                <a:spcPts val="4029"/>
              </a:lnSpc>
            </a:pPr>
            <a:r>
              <a:rPr sz="3600" b="1" spc="-50" dirty="0">
                <a:latin typeface="Calibri"/>
                <a:cs typeface="Calibri"/>
              </a:rPr>
              <a:t>Técnico</a:t>
            </a:r>
            <a:r>
              <a:rPr sz="3600" b="1" spc="-2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em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Desenvolvimento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8521" y="6219012"/>
            <a:ext cx="227584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latin typeface="Calibri"/>
                <a:cs typeface="Calibri"/>
              </a:rPr>
              <a:t>de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Sistemas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84173"/>
            <a:ext cx="3902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2605" algn="l"/>
                <a:tab pos="2423795" algn="l"/>
                <a:tab pos="2952115" algn="l"/>
              </a:tabLst>
            </a:pPr>
            <a:r>
              <a:rPr sz="2400" dirty="0">
                <a:latin typeface="Calibri"/>
                <a:cs typeface="Calibri"/>
              </a:rPr>
              <a:t>À	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orientação	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à	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objeto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7075" y="1434465"/>
            <a:ext cx="1661160" cy="7708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04775">
              <a:lnSpc>
                <a:spcPts val="2990"/>
              </a:lnSpc>
              <a:spcBef>
                <a:spcPts val="85"/>
              </a:spcBef>
              <a:tabLst>
                <a:tab pos="1222375" algn="l"/>
                <a:tab pos="1495425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amb</a:t>
            </a:r>
            <a:r>
              <a:rPr sz="2400" spc="5" dirty="0">
                <a:latin typeface="Calibri"/>
                <a:cs typeface="Calibri"/>
              </a:rPr>
              <a:t>é</a:t>
            </a:r>
            <a:r>
              <a:rPr sz="2400" dirty="0">
                <a:latin typeface="Calibri"/>
                <a:cs typeface="Calibri"/>
              </a:rPr>
              <a:t>m		é  </a:t>
            </a:r>
            <a:r>
              <a:rPr sz="2400" spc="-5" dirty="0">
                <a:latin typeface="Calibri"/>
                <a:cs typeface="Calibri"/>
              </a:rPr>
              <a:t>hi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813636"/>
            <a:ext cx="38735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9114" algn="l"/>
                <a:tab pos="2494915" algn="l"/>
                <a:tab pos="3554095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side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ado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ma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11297"/>
            <a:ext cx="579120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linguagem Simula 67 </a:t>
            </a:r>
            <a:r>
              <a:rPr sz="2400" spc="-10" dirty="0">
                <a:latin typeface="Calibri"/>
                <a:cs typeface="Calibri"/>
              </a:rPr>
              <a:t>(extensão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ALGOL) </a:t>
            </a:r>
            <a:r>
              <a:rPr sz="2400" spc="-10" dirty="0">
                <a:latin typeface="Calibri"/>
                <a:cs typeface="Calibri"/>
              </a:rPr>
              <a:t> introduziu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logo</a:t>
            </a:r>
            <a:r>
              <a:rPr sz="2400" dirty="0">
                <a:latin typeface="Calibri"/>
                <a:cs typeface="Calibri"/>
              </a:rPr>
              <a:t> após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surgiu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Smalltalk,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spc="-10" dirty="0">
                <a:latin typeface="Calibri"/>
                <a:cs typeface="Calibri"/>
              </a:rPr>
              <a:t>aprofundou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orientação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objeto,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sendo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completa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neste quesito.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Posteriormente</a:t>
            </a:r>
            <a:r>
              <a:rPr sz="2400" spc="509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C++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popularizou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conceito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de classes.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6640" y="1467611"/>
            <a:ext cx="4457700" cy="40843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19509" y="6124295"/>
            <a:ext cx="385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111" y="6571818"/>
            <a:ext cx="4344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https://pixabay.com/pt/photos/designer-de-web-design-do-site-1953129/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6527800" cy="4203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925"/>
              </a:spcBef>
            </a:pPr>
            <a:r>
              <a:rPr sz="2000" dirty="0">
                <a:latin typeface="Calibri"/>
                <a:cs typeface="Calibri"/>
              </a:rPr>
              <a:t>2.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</a:t>
            </a:r>
            <a:r>
              <a:rPr sz="2000" spc="-10" dirty="0">
                <a:latin typeface="Calibri"/>
                <a:cs typeface="Calibri"/>
              </a:rPr>
              <a:t> para</a:t>
            </a:r>
            <a:r>
              <a:rPr sz="2000" spc="-5" dirty="0">
                <a:latin typeface="Calibri"/>
                <a:cs typeface="Calibri"/>
              </a:rPr>
              <a:t> calcular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(Índice</a:t>
            </a:r>
            <a:r>
              <a:rPr sz="2000" dirty="0">
                <a:latin typeface="Calibri"/>
                <a:cs typeface="Calibri"/>
              </a:rPr>
              <a:t> 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Massa </a:t>
            </a:r>
            <a:r>
              <a:rPr sz="2000" spc="-10" dirty="0">
                <a:latin typeface="Calibri"/>
                <a:cs typeface="Calibri"/>
              </a:rPr>
              <a:t>Corporal),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algoritmo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altura </a:t>
            </a:r>
            <a:r>
              <a:rPr sz="2000" dirty="0">
                <a:latin typeface="Calibri"/>
                <a:cs typeface="Calibri"/>
              </a:rPr>
              <a:t>e o </a:t>
            </a:r>
            <a:r>
              <a:rPr sz="2000" spc="-5" dirty="0">
                <a:latin typeface="Calibri"/>
                <a:cs typeface="Calibri"/>
              </a:rPr>
              <a:t>peso </a:t>
            </a:r>
            <a:r>
              <a:rPr sz="2000" spc="-1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 usuário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depois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calcular</a:t>
            </a:r>
            <a:r>
              <a:rPr sz="2000" spc="4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IMC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</a:t>
            </a:r>
            <a:r>
              <a:rPr sz="2000" spc="8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8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4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fórmula: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42F8E"/>
                </a:solidFill>
                <a:latin typeface="Calibri"/>
                <a:cs typeface="Calibri"/>
              </a:rPr>
              <a:t>IMC = peso / </a:t>
            </a:r>
            <a:r>
              <a:rPr sz="2000" b="1" spc="-10" dirty="0">
                <a:solidFill>
                  <a:srgbClr val="542F8E"/>
                </a:solidFill>
                <a:latin typeface="Calibri"/>
                <a:cs typeface="Calibri"/>
              </a:rPr>
              <a:t>(altura)²</a:t>
            </a:r>
            <a:r>
              <a:rPr sz="2000" spc="-10" dirty="0">
                <a:latin typeface="Calibri"/>
                <a:cs typeface="Calibri"/>
              </a:rPr>
              <a:t>. </a:t>
            </a:r>
            <a:r>
              <a:rPr sz="2000" dirty="0">
                <a:latin typeface="Calibri"/>
                <a:cs typeface="Calibri"/>
              </a:rPr>
              <a:t>Após o cálculo </a:t>
            </a:r>
            <a:r>
              <a:rPr sz="2000" spc="-15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ser </a:t>
            </a:r>
            <a:r>
              <a:rPr sz="2000" spc="-10" dirty="0">
                <a:latin typeface="Calibri"/>
                <a:cs typeface="Calibri"/>
              </a:rPr>
              <a:t>informado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a</a:t>
            </a:r>
            <a:r>
              <a:rPr sz="2000" spc="-5" dirty="0">
                <a:latin typeface="Calibri"/>
                <a:cs typeface="Calibri"/>
              </a:rPr>
              <a:t> classificação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tabela.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Deve-se</a:t>
            </a:r>
            <a:r>
              <a:rPr sz="2000" spc="-5" dirty="0">
                <a:latin typeface="Calibri"/>
                <a:cs typeface="Calibri"/>
              </a:rPr>
              <a:t> utilizar</a:t>
            </a:r>
            <a:r>
              <a:rPr sz="2000" dirty="0">
                <a:latin typeface="Calibri"/>
                <a:cs typeface="Calibri"/>
              </a:rPr>
              <a:t> 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laço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repetição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consistir</a:t>
            </a:r>
            <a:r>
              <a:rPr sz="2000" spc="-5" dirty="0">
                <a:latin typeface="Calibri"/>
                <a:cs typeface="Calibri"/>
              </a:rPr>
              <a:t> se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0" dirty="0">
                <a:latin typeface="Calibri"/>
                <a:cs typeface="Calibri"/>
              </a:rPr>
              <a:t>digitou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peso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altura </a:t>
            </a:r>
            <a:r>
              <a:rPr sz="2000" spc="-5" dirty="0">
                <a:latin typeface="Calibri"/>
                <a:cs typeface="Calibri"/>
              </a:rPr>
              <a:t>maiores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que </a:t>
            </a:r>
            <a:r>
              <a:rPr sz="2000" dirty="0">
                <a:latin typeface="Calibri"/>
                <a:cs typeface="Calibri"/>
              </a:rPr>
              <a:t>0.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Enquanto </a:t>
            </a:r>
            <a:r>
              <a:rPr sz="2000" spc="-5" dirty="0">
                <a:latin typeface="Calibri"/>
                <a:cs typeface="Calibri"/>
              </a:rPr>
              <a:t>ele </a:t>
            </a:r>
            <a:r>
              <a:rPr sz="2000" spc="-10" dirty="0">
                <a:latin typeface="Calibri"/>
                <a:cs typeface="Calibri"/>
              </a:rPr>
              <a:t>digitar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menor ou igual a </a:t>
            </a:r>
            <a:r>
              <a:rPr sz="2000" spc="-25" dirty="0">
                <a:latin typeface="Calibri"/>
                <a:cs typeface="Calibri"/>
              </a:rPr>
              <a:t>zero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 uma 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 </a:t>
            </a:r>
            <a:r>
              <a:rPr sz="2000" dirty="0">
                <a:latin typeface="Calibri"/>
                <a:cs typeface="Calibri"/>
              </a:rPr>
              <a:t>de: </a:t>
            </a:r>
            <a:r>
              <a:rPr sz="2000" spc="-10" dirty="0">
                <a:latin typeface="Calibri"/>
                <a:cs typeface="Calibri"/>
              </a:rPr>
              <a:t>“Peso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altura devem </a:t>
            </a:r>
            <a:r>
              <a:rPr sz="2000" dirty="0">
                <a:latin typeface="Calibri"/>
                <a:cs typeface="Calibri"/>
              </a:rPr>
              <a:t>ser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maiores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0" dirty="0">
                <a:latin typeface="Calibri"/>
                <a:cs typeface="Calibri"/>
              </a:rPr>
              <a:t>”.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2423" y="1444752"/>
            <a:ext cx="4983480" cy="4230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114278" y="6124295"/>
            <a:ext cx="77292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42722" y="657700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57704"/>
            <a:ext cx="6528434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laço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repetição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PARA,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tabuada,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isso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leia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a </a:t>
            </a:r>
            <a:r>
              <a:rPr sz="2000" spc="-5" dirty="0">
                <a:latin typeface="Calibri"/>
                <a:cs typeface="Calibri"/>
              </a:rPr>
              <a:t>10, se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0" dirty="0">
                <a:latin typeface="Calibri"/>
                <a:cs typeface="Calibri"/>
              </a:rPr>
              <a:t>digitar </a:t>
            </a:r>
            <a:r>
              <a:rPr sz="2000" spc="-5" dirty="0">
                <a:latin typeface="Calibri"/>
                <a:cs typeface="Calibri"/>
              </a:rPr>
              <a:t>um valor </a:t>
            </a:r>
            <a:r>
              <a:rPr sz="2000" spc="-25" dirty="0">
                <a:latin typeface="Calibri"/>
                <a:cs typeface="Calibri"/>
              </a:rPr>
              <a:t>fora </a:t>
            </a:r>
            <a:r>
              <a:rPr sz="2000" spc="-5" dirty="0">
                <a:latin typeface="Calibri"/>
                <a:cs typeface="Calibri"/>
              </a:rPr>
              <a:t>desse intervalo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 aparecer uma 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erro: </a:t>
            </a:r>
            <a:r>
              <a:rPr sz="2000" spc="-5" dirty="0">
                <a:latin typeface="Calibri"/>
                <a:cs typeface="Calibri"/>
              </a:rPr>
              <a:t>“Digite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valor </a:t>
            </a:r>
            <a:r>
              <a:rPr sz="2000" spc="-15" dirty="0">
                <a:latin typeface="Calibri"/>
                <a:cs typeface="Calibri"/>
              </a:rPr>
              <a:t>entre </a:t>
            </a:r>
            <a:r>
              <a:rPr sz="2000" dirty="0">
                <a:latin typeface="Calibri"/>
                <a:cs typeface="Calibri"/>
              </a:rPr>
              <a:t>1 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10.”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tela </a:t>
            </a:r>
            <a:r>
              <a:rPr sz="2000" spc="-5" dirty="0">
                <a:latin typeface="Calibri"/>
                <a:cs typeface="Calibri"/>
              </a:rPr>
              <a:t>esperada </a:t>
            </a:r>
            <a:r>
              <a:rPr sz="2000" spc="-10" dirty="0">
                <a:latin typeface="Calibri"/>
                <a:cs typeface="Calibri"/>
              </a:rPr>
              <a:t>deve conter </a:t>
            </a:r>
            <a:r>
              <a:rPr sz="2000" dirty="0">
                <a:latin typeface="Calibri"/>
                <a:cs typeface="Calibri"/>
              </a:rPr>
              <a:t>os </a:t>
            </a:r>
            <a:r>
              <a:rPr sz="2000" spc="-10" dirty="0">
                <a:latin typeface="Calibri"/>
                <a:cs typeface="Calibri"/>
              </a:rPr>
              <a:t>valores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-5" dirty="0">
                <a:latin typeface="Calibri"/>
                <a:cs typeface="Calibri"/>
              </a:rPr>
              <a:t>tabuada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digitado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527047"/>
            <a:ext cx="3624072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72" y="661052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746492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363" y="4631512"/>
            <a:ext cx="710692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Menus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validações</a:t>
            </a:r>
            <a:r>
              <a:rPr sz="4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61922"/>
            <a:ext cx="1708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menus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5077" y="1714322"/>
            <a:ext cx="34944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importantes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120265"/>
            <a:ext cx="536321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7075" algn="l"/>
                <a:tab pos="1643380" algn="l"/>
                <a:tab pos="2251075" algn="l"/>
                <a:tab pos="2877820" algn="l"/>
                <a:tab pos="3511550" algn="l"/>
                <a:tab pos="4409440" algn="l"/>
                <a:tab pos="5036185" algn="l"/>
              </a:tabLst>
            </a:pP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	</a:t>
            </a:r>
            <a:r>
              <a:rPr sz="2400" spc="-5" dirty="0">
                <a:latin typeface="Calibri"/>
                <a:cs typeface="Calibri"/>
              </a:rPr>
              <a:t>bási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alg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ipo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dirty="0">
                <a:latin typeface="Calibri"/>
                <a:cs typeface="Calibri"/>
              </a:rPr>
              <a:t>menu.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menus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além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necessitarem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funcionais, também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" dirty="0">
                <a:latin typeface="Calibri"/>
                <a:cs typeface="Calibri"/>
              </a:rPr>
              <a:t>possuir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layout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intuitivo,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amigável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bonito.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menus </a:t>
            </a:r>
            <a:r>
              <a:rPr sz="2400" spc="-10" dirty="0">
                <a:latin typeface="Calibri"/>
                <a:cs typeface="Calibri"/>
              </a:rPr>
              <a:t>do sistema são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embalagem 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nosso </a:t>
            </a:r>
            <a:r>
              <a:rPr sz="2400" spc="-20" dirty="0">
                <a:latin typeface="Calibri"/>
                <a:cs typeface="Calibri"/>
              </a:rPr>
              <a:t>produto,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adianta ter um sistema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bom,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r>
              <a:rPr sz="2400" spc="-10" dirty="0">
                <a:latin typeface="Calibri"/>
                <a:cs typeface="Calibri"/>
              </a:rPr>
              <a:t> uma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tela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ruim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2052" y="1941576"/>
            <a:ext cx="5679947" cy="37642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94103"/>
            <a:ext cx="4323080" cy="2778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validação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dados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extremamente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visto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sistema </a:t>
            </a:r>
            <a:r>
              <a:rPr sz="2400" spc="-15" dirty="0">
                <a:latin typeface="Calibri"/>
                <a:cs typeface="Calibri"/>
              </a:rPr>
              <a:t>deve prever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falhas</a:t>
            </a:r>
            <a:r>
              <a:rPr sz="2400" spc="-5" dirty="0">
                <a:latin typeface="Calibri"/>
                <a:cs typeface="Calibri"/>
              </a:rPr>
              <a:t> humanas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interação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6311" y="1693164"/>
            <a:ext cx="5477255" cy="39273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5087" y="1359408"/>
            <a:ext cx="7158227" cy="49240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615566"/>
            <a:ext cx="41586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13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16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25" dirty="0">
                <a:latin typeface="Calibri"/>
                <a:cs typeface="Calibri"/>
              </a:rPr>
              <a:t>foram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</a:t>
            </a:r>
            <a:r>
              <a:rPr sz="2400" spc="-10" dirty="0">
                <a:latin typeface="Calibri"/>
                <a:cs typeface="Calibri"/>
              </a:rPr>
              <a:t> somente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melhorar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estética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menu.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508" y="3383279"/>
            <a:ext cx="3797808" cy="27233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3895" y="1275588"/>
            <a:ext cx="6842759" cy="49850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615566"/>
            <a:ext cx="415861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Entendo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Utilizamos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houver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inseridos pelo </a:t>
            </a:r>
            <a:r>
              <a:rPr sz="2400" spc="-15" dirty="0">
                <a:latin typeface="Calibri"/>
                <a:cs typeface="Calibri"/>
              </a:rPr>
              <a:t>usuário,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1 e </a:t>
            </a:r>
            <a:r>
              <a:rPr sz="2400" spc="-5" dirty="0">
                <a:latin typeface="Calibri"/>
                <a:cs typeface="Calibri"/>
              </a:rPr>
              <a:t>4,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diferente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esperado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continuará </a:t>
            </a:r>
            <a:r>
              <a:rPr sz="2400" spc="-10" dirty="0">
                <a:latin typeface="Calibri"/>
                <a:cs typeface="Calibri"/>
              </a:rPr>
              <a:t> preso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618807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1980" y="1275588"/>
            <a:ext cx="11504930" cy="4985385"/>
            <a:chOff x="601980" y="1275588"/>
            <a:chExt cx="11504930" cy="4985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" y="1557528"/>
              <a:ext cx="3567684" cy="4255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3895" y="1275588"/>
              <a:ext cx="6842759" cy="49850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152378" y="5848578"/>
            <a:ext cx="5397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747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618807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4108" y="1240536"/>
            <a:ext cx="10210800" cy="4775200"/>
            <a:chOff x="864108" y="1240536"/>
            <a:chExt cx="10210800" cy="4775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108" y="1880616"/>
              <a:ext cx="4030979" cy="30967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9463" y="1240536"/>
              <a:ext cx="4695444" cy="47746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3" y="140206"/>
            <a:ext cx="4474464" cy="66796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15544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 </a:t>
            </a:r>
            <a:r>
              <a:rPr spc="-15" dirty="0"/>
              <a:t>validações </a:t>
            </a:r>
            <a:r>
              <a:rPr spc="-894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762759"/>
            <a:ext cx="4808220" cy="228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Entendo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código: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spc="-5" dirty="0">
                <a:latin typeface="Calibri"/>
                <a:cs typeface="Calibri"/>
              </a:rPr>
              <a:t>caso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condicional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escolha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spc="-15" dirty="0">
                <a:latin typeface="Calibri"/>
                <a:cs typeface="Calibri"/>
              </a:rPr>
              <a:t>para interagir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inserido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inclusive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condicional </a:t>
            </a:r>
            <a:r>
              <a:rPr sz="2400" spc="-5" dirty="0">
                <a:latin typeface="Calibri"/>
                <a:cs typeface="Calibri"/>
              </a:rPr>
              <a:t>escolha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muito </a:t>
            </a:r>
            <a:r>
              <a:rPr sz="2400" spc="-5" dirty="0">
                <a:latin typeface="Calibri"/>
                <a:cs typeface="Calibri"/>
              </a:rPr>
              <a:t>boa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utilizada</a:t>
            </a:r>
            <a:r>
              <a:rPr sz="2400" spc="-5" dirty="0">
                <a:latin typeface="Calibri"/>
                <a:cs typeface="Calibri"/>
              </a:rPr>
              <a:t> nesses casos.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4091938"/>
            <a:ext cx="2136648" cy="26517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109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859407"/>
            <a:ext cx="5210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50875" algn="l"/>
                <a:tab pos="2181225" algn="l"/>
                <a:tab pos="3231515" algn="l"/>
                <a:tab pos="488505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partir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processadores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expansão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me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ó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ia,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as	lingua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ens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590622"/>
            <a:ext cx="2607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6739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10" dirty="0">
                <a:latin typeface="Calibri"/>
                <a:cs typeface="Calibri"/>
              </a:rPr>
              <a:t>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3839" y="2590622"/>
            <a:ext cx="1061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56940"/>
            <a:ext cx="266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4255" algn="l"/>
                <a:tab pos="1362710" algn="l"/>
              </a:tabLst>
            </a:pPr>
            <a:r>
              <a:rPr sz="2400" spc="-15" dirty="0">
                <a:latin typeface="Calibri"/>
                <a:cs typeface="Calibri"/>
              </a:rPr>
              <a:t>forma,	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linguagem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8622" y="2590622"/>
            <a:ext cx="24168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surgindo,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  <a:tabLst>
                <a:tab pos="1510665" algn="l"/>
                <a:tab pos="2257425" algn="l"/>
              </a:tabLst>
            </a:pP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tribuiu	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à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322701"/>
            <a:ext cx="200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5925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nsã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688460"/>
            <a:ext cx="224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orma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43529" y="3322701"/>
            <a:ext cx="2772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  <a:tabLst>
                <a:tab pos="1421130" algn="l"/>
                <a:tab pos="1667510" algn="l"/>
                <a:tab pos="2362835" algn="l"/>
              </a:tabLst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olu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	</a:t>
            </a:r>
            <a:r>
              <a:rPr sz="2400" spc="-5" dirty="0">
                <a:latin typeface="Calibri"/>
                <a:cs typeface="Calibri"/>
              </a:rPr>
              <a:t>humana, 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ci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cínio	ló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5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4053916"/>
            <a:ext cx="521081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algo </a:t>
            </a:r>
            <a:r>
              <a:rPr sz="2400" spc="-15" dirty="0">
                <a:latin typeface="Calibri"/>
                <a:cs typeface="Calibri"/>
              </a:rPr>
              <a:t>palpável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produtivo,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desta forma, </a:t>
            </a:r>
            <a:r>
              <a:rPr sz="2400" spc="-10" dirty="0">
                <a:latin typeface="Calibri"/>
                <a:cs typeface="Calibri"/>
              </a:rPr>
              <a:t> tornando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5" dirty="0">
                <a:latin typeface="Calibri"/>
                <a:cs typeface="Calibri"/>
              </a:rPr>
              <a:t>informática </a:t>
            </a:r>
            <a:r>
              <a:rPr sz="2400" spc="-5" dirty="0">
                <a:latin typeface="Calibri"/>
                <a:cs typeface="Calibri"/>
              </a:rPr>
              <a:t>algo </a:t>
            </a:r>
            <a:r>
              <a:rPr sz="2400" spc="-10" dirty="0">
                <a:latin typeface="Calibri"/>
                <a:cs typeface="Calibri"/>
              </a:rPr>
              <a:t>fundamental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sociedade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moderna.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8895" y="1377696"/>
            <a:ext cx="3739895" cy="444855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19509" y="6124295"/>
            <a:ext cx="385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4020"/>
            <a:ext cx="6400800" cy="1729739"/>
          </a:xfrm>
          <a:prstGeom prst="rect">
            <a:avLst/>
          </a:prstGeom>
        </p:spPr>
        <p:txBody>
          <a:bodyPr vert="horz" wrap="square" lIns="0" tIns="349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1.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sz="2000" b="1" spc="-10" dirty="0">
                <a:latin typeface="Calibri"/>
                <a:cs typeface="Calibri"/>
              </a:rPr>
              <a:t>Desenvolva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programa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no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VISUALG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possua</a:t>
            </a:r>
            <a:r>
              <a:rPr sz="2000" b="1" spc="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menu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10" dirty="0">
                <a:latin typeface="Calibri"/>
                <a:cs typeface="Calibri"/>
              </a:rPr>
              <a:t> sistema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bancário,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conforme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exemplo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abaixo: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7723" y="0"/>
            <a:ext cx="4494276" cy="29428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82309" y="3559809"/>
            <a:ext cx="55467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356235" algn="l"/>
                <a:tab pos="989330" algn="l"/>
                <a:tab pos="1590040" algn="l"/>
                <a:tab pos="2992120" algn="l"/>
                <a:tab pos="3952240" algn="l"/>
                <a:tab pos="4487545" algn="l"/>
                <a:tab pos="4761865" algn="l"/>
              </a:tabLst>
            </a:pPr>
            <a:r>
              <a:rPr sz="2000" spc="-5" dirty="0">
                <a:latin typeface="Calibri"/>
                <a:cs typeface="Calibri"/>
              </a:rPr>
              <a:t>Cr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ar	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onsi</a:t>
            </a:r>
            <a:r>
              <a:rPr sz="2000" spc="-25" dirty="0">
                <a:latin typeface="Calibri"/>
                <a:cs typeface="Calibri"/>
              </a:rPr>
              <a:t>st</a:t>
            </a:r>
            <a:r>
              <a:rPr sz="2000" dirty="0">
                <a:latin typeface="Calibri"/>
                <a:cs typeface="Calibri"/>
              </a:rPr>
              <a:t>ência	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z</a:t>
            </a:r>
            <a:r>
              <a:rPr sz="2000" dirty="0">
                <a:latin typeface="Calibri"/>
                <a:cs typeface="Calibri"/>
              </a:rPr>
              <a:t>endo	que	o	u</a:t>
            </a:r>
            <a:r>
              <a:rPr sz="2000" spc="-5" dirty="0">
                <a:latin typeface="Calibri"/>
                <a:cs typeface="Calibri"/>
              </a:rPr>
              <a:t>su</a:t>
            </a:r>
            <a:r>
              <a:rPr sz="2000" spc="5" dirty="0">
                <a:latin typeface="Calibri"/>
                <a:cs typeface="Calibri"/>
              </a:rPr>
              <a:t>á</a:t>
            </a:r>
            <a:r>
              <a:rPr sz="2000" dirty="0">
                <a:latin typeface="Calibri"/>
                <a:cs typeface="Calibri"/>
              </a:rPr>
              <a:t>rio 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apenas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usuário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110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5590" y="4169409"/>
            <a:ext cx="52031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0580" algn="l"/>
                <a:tab pos="1322705" algn="l"/>
                <a:tab pos="2292350" algn="l"/>
                <a:tab pos="2859405" algn="l"/>
                <a:tab pos="3599815" algn="l"/>
                <a:tab pos="4731385" algn="l"/>
              </a:tabLst>
            </a:pPr>
            <a:r>
              <a:rPr sz="2000" spc="-5" dirty="0">
                <a:latin typeface="Calibri"/>
                <a:cs typeface="Calibri"/>
              </a:rPr>
              <a:t>digi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ar	um	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úme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o	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es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e	i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5" dirty="0">
                <a:latin typeface="Calibri"/>
                <a:cs typeface="Calibri"/>
              </a:rPr>
              <a:t>r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al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,	</a:t>
            </a:r>
            <a:r>
              <a:rPr sz="2000" spc="-5" dirty="0">
                <a:latin typeface="Calibri"/>
                <a:cs typeface="Calibri"/>
              </a:rPr>
              <a:t>uma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5590" y="4473905"/>
            <a:ext cx="52044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mensagem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erro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apresentada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 </a:t>
            </a:r>
            <a:r>
              <a:rPr sz="2000" spc="-15" dirty="0">
                <a:latin typeface="Calibri"/>
                <a:cs typeface="Calibri"/>
              </a:rPr>
              <a:t>dizeres: </a:t>
            </a:r>
            <a:r>
              <a:rPr sz="2000" spc="-10" dirty="0">
                <a:latin typeface="Calibri"/>
                <a:cs typeface="Calibri"/>
              </a:rPr>
              <a:t>“Opção inválida!”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spc="-15" dirty="0">
                <a:latin typeface="Calibri"/>
                <a:cs typeface="Calibri"/>
              </a:rPr>
              <a:t>deve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 solicitada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spc="-15" dirty="0">
                <a:latin typeface="Calibri"/>
                <a:cs typeface="Calibri"/>
              </a:rPr>
              <a:t>novamente para </a:t>
            </a:r>
            <a:r>
              <a:rPr sz="2000" dirty="0">
                <a:latin typeface="Calibri"/>
                <a:cs typeface="Calibri"/>
              </a:rPr>
              <a:t>o usuário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até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opção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válida.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861" y="3116326"/>
            <a:ext cx="531876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1,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aparecer uma </a:t>
            </a:r>
            <a:r>
              <a:rPr sz="2000" spc="-10" dirty="0">
                <a:latin typeface="Calibri"/>
                <a:cs typeface="Calibri"/>
              </a:rPr>
              <a:t>tela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saldo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fictício.</a:t>
            </a:r>
            <a:endParaRPr sz="20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2,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sistema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dirty="0">
                <a:latin typeface="Calibri"/>
                <a:cs typeface="Calibri"/>
              </a:rPr>
              <a:t>mencionar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gastos</a:t>
            </a:r>
            <a:r>
              <a:rPr sz="2000" spc="-5" dirty="0">
                <a:latin typeface="Calibri"/>
                <a:cs typeface="Calibri"/>
              </a:rPr>
              <a:t> (fictícios)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recentes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cliente.</a:t>
            </a:r>
            <a:endParaRPr sz="20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3,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seguida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“Procure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</a:t>
            </a:r>
            <a:r>
              <a:rPr sz="2000" dirty="0">
                <a:latin typeface="Calibri"/>
                <a:cs typeface="Calibri"/>
              </a:rPr>
              <a:t> agência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liberação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empréstimos.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”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5003800" cy="1809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280"/>
              </a:spcBef>
            </a:pPr>
            <a:r>
              <a:rPr sz="2000" b="1" spc="-10" dirty="0">
                <a:latin typeface="Calibri"/>
                <a:cs typeface="Calibri"/>
              </a:rPr>
              <a:t>Desenvolva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programa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fornecerá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as </a:t>
            </a:r>
            <a:r>
              <a:rPr sz="2000" b="1" spc="-5" dirty="0">
                <a:latin typeface="Calibri"/>
                <a:cs typeface="Calibri"/>
              </a:rPr>
              <a:t> informações</a:t>
            </a:r>
            <a:r>
              <a:rPr sz="2000" b="1" dirty="0">
                <a:latin typeface="Calibri"/>
                <a:cs typeface="Calibri"/>
              </a:rPr>
              <a:t> de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notas</a:t>
            </a:r>
            <a:r>
              <a:rPr sz="2000" b="1" dirty="0">
                <a:latin typeface="Calibri"/>
                <a:cs typeface="Calibri"/>
              </a:rPr>
              <a:t> 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faltas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alunos,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conforme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exemplo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abaixo: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2414" y="1446656"/>
            <a:ext cx="4681855" cy="137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 1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nome,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disciplina,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quantidade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faltas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(fictícias)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notas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(fictícias)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conforme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exemplo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seguir: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3299459"/>
            <a:ext cx="11684635" cy="2822575"/>
            <a:chOff x="327659" y="3299459"/>
            <a:chExt cx="116846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470147"/>
              <a:ext cx="5248656" cy="2651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3283" y="3299459"/>
              <a:ext cx="5548884" cy="22677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" y="4146803"/>
            <a:ext cx="5568696" cy="18928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90701"/>
            <a:ext cx="4683760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2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Limpar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tela;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dúvidas</a:t>
            </a:r>
            <a:r>
              <a:rPr sz="2000" dirty="0">
                <a:latin typeface="Calibri"/>
                <a:cs typeface="Calibri"/>
              </a:rPr>
              <a:t> ao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qual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aluno </a:t>
            </a:r>
            <a:r>
              <a:rPr sz="2000" spc="-10" dirty="0">
                <a:latin typeface="Calibri"/>
                <a:cs typeface="Calibri"/>
              </a:rPr>
              <a:t>poderá enviar </a:t>
            </a:r>
            <a:r>
              <a:rPr sz="2000" spc="-5" dirty="0">
                <a:latin typeface="Calibri"/>
                <a:cs typeface="Calibri"/>
              </a:rPr>
              <a:t>uma mensagem </a:t>
            </a:r>
            <a:r>
              <a:rPr sz="2000" spc="-10" dirty="0">
                <a:latin typeface="Calibri"/>
                <a:cs typeface="Calibri"/>
              </a:rPr>
              <a:t>com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alguma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dúvida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professor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0245" y="1544827"/>
            <a:ext cx="500316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Note </a:t>
            </a:r>
            <a:r>
              <a:rPr sz="2000" dirty="0">
                <a:latin typeface="Calibri"/>
                <a:cs typeface="Calibri"/>
              </a:rPr>
              <a:t>que o </a:t>
            </a:r>
            <a:r>
              <a:rPr sz="2000" spc="-10" dirty="0">
                <a:latin typeface="Calibri"/>
                <a:cs typeface="Calibri"/>
              </a:rPr>
              <a:t>sistema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dúvida </a:t>
            </a:r>
            <a:r>
              <a:rPr sz="2000" spc="-1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usuário e </a:t>
            </a:r>
            <a:r>
              <a:rPr sz="2000" spc="-5" dirty="0">
                <a:latin typeface="Calibri"/>
                <a:cs typeface="Calibri"/>
              </a:rPr>
              <a:t>depois </a:t>
            </a:r>
            <a:r>
              <a:rPr sz="2000" spc="-10" dirty="0">
                <a:latin typeface="Calibri"/>
                <a:cs typeface="Calibri"/>
              </a:rPr>
              <a:t>apresentar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spc="-165" dirty="0">
                <a:latin typeface="Calibri"/>
                <a:cs typeface="Calibri"/>
              </a:rPr>
              <a:t>“A </a:t>
            </a:r>
            <a:r>
              <a:rPr sz="2000" spc="-1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 dúvida </a:t>
            </a:r>
            <a:r>
              <a:rPr sz="2000" spc="-15" dirty="0">
                <a:latin typeface="Calibri"/>
                <a:cs typeface="Calibri"/>
              </a:rPr>
              <a:t>foi </a:t>
            </a:r>
            <a:r>
              <a:rPr sz="2000" spc="-5" dirty="0">
                <a:latin typeface="Calibri"/>
                <a:cs typeface="Calibri"/>
              </a:rPr>
              <a:t>enviada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30" dirty="0">
                <a:latin typeface="Calibri"/>
                <a:cs typeface="Calibri"/>
              </a:rPr>
              <a:t>professor, </a:t>
            </a:r>
            <a:r>
              <a:rPr sz="2000" spc="-5" dirty="0">
                <a:latin typeface="Calibri"/>
                <a:cs typeface="Calibri"/>
              </a:rPr>
              <a:t>por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favor,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aguarde uma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resposta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dele”.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5644" y="2983992"/>
            <a:ext cx="5739384" cy="16306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112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59842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2052904"/>
            <a:ext cx="4060190" cy="137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3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Limpar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tela;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638935" algn="l"/>
                <a:tab pos="1900555" algn="l"/>
                <a:tab pos="3240405" algn="l"/>
              </a:tabLst>
            </a:pPr>
            <a:r>
              <a:rPr sz="2000" spc="-10" dirty="0">
                <a:latin typeface="Calibri"/>
                <a:cs typeface="Calibri"/>
              </a:rPr>
              <a:t>Apresentar	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5" dirty="0">
                <a:latin typeface="Calibri"/>
                <a:cs typeface="Calibri"/>
              </a:rPr>
              <a:t>mensagem:	“Sessão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finalizada! </a:t>
            </a:r>
            <a:r>
              <a:rPr sz="2000" spc="-95" dirty="0">
                <a:latin typeface="Calibri"/>
                <a:cs typeface="Calibri"/>
              </a:rPr>
              <a:t>”.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4365" y="2076704"/>
            <a:ext cx="500380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Crie uma consistência </a:t>
            </a:r>
            <a:r>
              <a:rPr sz="2000" spc="-15" dirty="0">
                <a:latin typeface="Calibri"/>
                <a:cs typeface="Calibri"/>
              </a:rPr>
              <a:t>fazendo </a:t>
            </a:r>
            <a:r>
              <a:rPr sz="2000" spc="-5" dirty="0">
                <a:latin typeface="Calibri"/>
                <a:cs typeface="Calibri"/>
              </a:rPr>
              <a:t>que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apenas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dirty="0">
                <a:latin typeface="Calibri"/>
                <a:cs typeface="Calibri"/>
              </a:rPr>
              <a:t> 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fora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desse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intervalo,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5" dirty="0">
                <a:latin typeface="Calibri"/>
                <a:cs typeface="Calibri"/>
              </a:rPr>
              <a:t>ser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apresentada</a:t>
            </a:r>
            <a:r>
              <a:rPr sz="2000" spc="-5" dirty="0">
                <a:latin typeface="Calibri"/>
                <a:cs typeface="Calibri"/>
              </a:rPr>
              <a:t> com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dizeres:</a:t>
            </a:r>
            <a:r>
              <a:rPr sz="2000" spc="4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“Opção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inválida! </a:t>
            </a:r>
            <a:r>
              <a:rPr sz="2000" dirty="0">
                <a:latin typeface="Calibri"/>
                <a:cs typeface="Calibri"/>
              </a:rPr>
              <a:t>” 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ser solicitada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spc="-15" dirty="0">
                <a:latin typeface="Calibri"/>
                <a:cs typeface="Calibri"/>
              </a:rPr>
              <a:t>novamente 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5" dirty="0">
                <a:latin typeface="Calibri"/>
                <a:cs typeface="Calibri"/>
              </a:rPr>
              <a:t>até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ele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dirty="0">
                <a:latin typeface="Calibri"/>
                <a:cs typeface="Calibri"/>
              </a:rPr>
              <a:t> uma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opção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válida.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3979164"/>
            <a:ext cx="5542788" cy="16885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746492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03879" y="4631512"/>
            <a:ext cx="218757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4600">
              <a:latin typeface="Calibri"/>
              <a:cs typeface="Calibri"/>
            </a:endParaRPr>
          </a:p>
          <a:p>
            <a:pPr marL="172085">
              <a:lnSpc>
                <a:spcPct val="100000"/>
              </a:lnSpc>
              <a:spcBef>
                <a:spcPts val="5"/>
              </a:spcBef>
            </a:pPr>
            <a:r>
              <a:rPr sz="4600" b="1" spc="-60" dirty="0">
                <a:solidFill>
                  <a:srgbClr val="FFFFFF"/>
                </a:solidFill>
                <a:latin typeface="Calibri"/>
                <a:cs typeface="Calibri"/>
              </a:rPr>
              <a:t>Vetores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81505"/>
            <a:ext cx="460565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Imagine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alunos,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seria uma </a:t>
            </a:r>
            <a:r>
              <a:rPr sz="2400" spc="-25" dirty="0">
                <a:latin typeface="Calibri"/>
                <a:cs typeface="Calibri"/>
              </a:rPr>
              <a:t>tarefa </a:t>
            </a:r>
            <a:r>
              <a:rPr sz="2400" spc="-10" dirty="0">
                <a:latin typeface="Calibri"/>
                <a:cs typeface="Calibri"/>
              </a:rPr>
              <a:t>árdua ter </a:t>
            </a:r>
            <a:r>
              <a:rPr sz="2400" spc="-5" dirty="0">
                <a:latin typeface="Calibri"/>
                <a:cs typeface="Calibri"/>
              </a:rPr>
              <a:t>que criar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cada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deles.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42559" y="918717"/>
            <a:ext cx="518223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vetores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ajudam 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facilitar esta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tarefa,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eles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são um tipo 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variável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permite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armazenarmos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grande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quantidade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um mesmo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tipo,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sejam: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números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inteiros,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reais,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caracteres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lógicos,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sem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precisar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criar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várias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variáveis diferentes para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 dado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armazenado.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Ele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irá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armazenar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informações</a:t>
            </a:r>
            <a:r>
              <a:rPr sz="2400" spc="5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em 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posição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(índice)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memória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reservada.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59" y="5297423"/>
            <a:ext cx="7647432" cy="87934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8458"/>
            <a:ext cx="3934460" cy="1466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230"/>
              </a:spcBef>
              <a:tabLst>
                <a:tab pos="1057910" algn="l"/>
                <a:tab pos="2470785" algn="l"/>
                <a:tab pos="3403600" algn="l"/>
              </a:tabLst>
            </a:pPr>
            <a:r>
              <a:rPr sz="2400" dirty="0">
                <a:latin typeface="Calibri"/>
                <a:cs typeface="Calibri"/>
              </a:rPr>
              <a:t>Uma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  </a:t>
            </a:r>
            <a:r>
              <a:rPr sz="2400" spc="-15" dirty="0">
                <a:latin typeface="Calibri"/>
                <a:cs typeface="Calibri"/>
              </a:rPr>
              <a:t>transformada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5598" y="2818841"/>
            <a:ext cx="17170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rmalme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819" y="2818841"/>
            <a:ext cx="13722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declarada</a:t>
            </a:r>
            <a:endParaRPr sz="2400">
              <a:latin typeface="Calibri"/>
              <a:cs typeface="Calibri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  <a:tabLst>
                <a:tab pos="1092835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oda</a:t>
            </a:r>
            <a:r>
              <a:rPr sz="2400" dirty="0">
                <a:latin typeface="Calibri"/>
                <a:cs typeface="Calibri"/>
              </a:rPr>
              <a:t>s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2818841"/>
            <a:ext cx="7169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omo  seja,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508" y="3551046"/>
            <a:ext cx="1461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1730" algn="l"/>
              </a:tabLst>
            </a:pP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3550" y="3551046"/>
            <a:ext cx="72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3916502"/>
            <a:ext cx="1487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declarações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9150" y="3916502"/>
            <a:ext cx="17100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eis,</a:t>
            </a:r>
            <a:endParaRPr sz="2400">
              <a:latin typeface="Calibri"/>
              <a:cs typeface="Calibri"/>
            </a:endParaRPr>
          </a:p>
          <a:p>
            <a:pPr marL="56705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5410" y="3185286"/>
            <a:ext cx="16954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350010" algn="l"/>
              </a:tabLst>
            </a:pP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eis,	</a:t>
            </a: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  <a:p>
            <a:pPr marL="1360805" marR="5080" indent="889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de  </a:t>
            </a: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400" y="4282820"/>
            <a:ext cx="1889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91285" algn="l"/>
              </a:tabLst>
            </a:pPr>
            <a:r>
              <a:rPr sz="2400" spc="-15" dirty="0">
                <a:latin typeface="Calibri"/>
                <a:cs typeface="Calibri"/>
              </a:rPr>
              <a:t>dentro	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1694" y="4648580"/>
            <a:ext cx="1708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400" y="5014341"/>
            <a:ext cx="241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usados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localmente.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044" y="1444752"/>
            <a:ext cx="7267956" cy="440131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116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3019" y="1520952"/>
            <a:ext cx="7078980" cy="44013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401009"/>
            <a:ext cx="3660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645" algn="l"/>
                <a:tab pos="171958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nome	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vetorDeInteiros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01009"/>
            <a:ext cx="46272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1687195" algn="l"/>
                <a:tab pos="2207895" algn="l"/>
                <a:tab pos="3670935" algn="l"/>
              </a:tabLst>
            </a:pPr>
            <a:r>
              <a:rPr sz="2400" spc="-10" dirty="0">
                <a:latin typeface="Calibri"/>
                <a:cs typeface="Calibri"/>
              </a:rPr>
              <a:t>armazenar	</a:t>
            </a:r>
            <a:r>
              <a:rPr sz="2400" dirty="0">
                <a:latin typeface="Calibri"/>
                <a:cs typeface="Calibri"/>
              </a:rPr>
              <a:t>4	</a:t>
            </a:r>
            <a:r>
              <a:rPr sz="2400" spc="-10" dirty="0">
                <a:latin typeface="Calibri"/>
                <a:cs typeface="Calibri"/>
              </a:rPr>
              <a:t>números	</a:t>
            </a:r>
            <a:r>
              <a:rPr sz="2400" spc="-15" dirty="0">
                <a:latin typeface="Calibri"/>
                <a:cs typeface="Calibri"/>
              </a:rPr>
              <a:t>inteiros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133215"/>
            <a:ext cx="46278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864235" algn="l"/>
                <a:tab pos="1490345" algn="l"/>
                <a:tab pos="2100580" algn="l"/>
                <a:tab pos="2546985" algn="l"/>
                <a:tab pos="2574290" algn="l"/>
                <a:tab pos="3030220" algn="l"/>
                <a:tab pos="3300095" algn="l"/>
                <a:tab pos="4293870" algn="l"/>
                <a:tab pos="4453890" algn="l"/>
              </a:tabLst>
            </a:pPr>
            <a:r>
              <a:rPr sz="2400" spc="-5" dirty="0">
                <a:latin typeface="Calibri"/>
                <a:cs typeface="Calibri"/>
              </a:rPr>
              <a:t>([0...3]), </a:t>
            </a:r>
            <a:r>
              <a:rPr sz="2400" spc="-10" dirty="0">
                <a:latin typeface="Calibri"/>
                <a:cs typeface="Calibri"/>
              </a:rPr>
              <a:t>veja </a:t>
            </a:r>
            <a:r>
              <a:rPr sz="2400" dirty="0">
                <a:latin typeface="Calibri"/>
                <a:cs typeface="Calibri"/>
              </a:rPr>
              <a:t>a linha 9 </a:t>
            </a:r>
            <a:r>
              <a:rPr sz="2400" spc="-5" dirty="0">
                <a:latin typeface="Calibri"/>
                <a:cs typeface="Calibri"/>
              </a:rPr>
              <a:t>do algoritmo. 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seguida,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14,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atribuímos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prim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posi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me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ór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(posi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		o 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222986"/>
            <a:ext cx="4627880" cy="220408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2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50"/>
              </a:spcBef>
            </a:pP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nomeDoVetor</a:t>
            </a:r>
            <a:r>
              <a:rPr sz="2400" spc="-2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[tamanho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vetor] </a:t>
            </a:r>
            <a:r>
              <a:rPr sz="2400" spc="-5" dirty="0">
                <a:latin typeface="Calibri"/>
                <a:cs typeface="Calibri"/>
              </a:rPr>
              <a:t>de tipo </a:t>
            </a:r>
            <a:r>
              <a:rPr sz="2400" spc="-20" dirty="0">
                <a:latin typeface="Calibri"/>
                <a:cs typeface="Calibri"/>
              </a:rPr>
              <a:t>(inteiro, </a:t>
            </a:r>
            <a:r>
              <a:rPr sz="2400" spc="-10" dirty="0">
                <a:latin typeface="Calibri"/>
                <a:cs typeface="Calibri"/>
              </a:rPr>
              <a:t>real, </a:t>
            </a:r>
            <a:r>
              <a:rPr sz="2400" spc="-20" dirty="0">
                <a:latin typeface="Calibri"/>
                <a:cs typeface="Calibri"/>
              </a:rPr>
              <a:t>caractere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lógico).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criamos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2132"/>
            <a:ext cx="5846445" cy="366712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2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50"/>
              </a:spcBef>
            </a:pPr>
            <a:r>
              <a:rPr sz="2400" spc="-35" dirty="0">
                <a:latin typeface="Calibri"/>
                <a:cs typeface="Calibri"/>
              </a:rPr>
              <a:t>Veja </a:t>
            </a:r>
            <a:r>
              <a:rPr sz="2400" spc="-10" dirty="0">
                <a:latin typeface="Calibri"/>
                <a:cs typeface="Calibri"/>
              </a:rPr>
              <a:t>como ficou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dos dados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vetorDeInteiros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posição</a:t>
            </a:r>
            <a:r>
              <a:rPr sz="2400" b="1" dirty="0">
                <a:latin typeface="Calibri"/>
                <a:cs typeface="Calibri"/>
              </a:rPr>
              <a:t> 0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está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b="1" spc="-10" dirty="0">
                <a:latin typeface="Calibri"/>
                <a:cs typeface="Calibri"/>
              </a:rPr>
              <a:t>valor </a:t>
            </a:r>
            <a:r>
              <a:rPr sz="2400" b="1" spc="-5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já, </a:t>
            </a:r>
            <a:r>
              <a:rPr sz="2400" spc="-5" dirty="0">
                <a:latin typeface="Calibri"/>
                <a:cs typeface="Calibri"/>
              </a:rPr>
              <a:t>nas demais </a:t>
            </a:r>
            <a:r>
              <a:rPr sz="2400" spc="-10" dirty="0">
                <a:latin typeface="Calibri"/>
                <a:cs typeface="Calibri"/>
              </a:rPr>
              <a:t>posições </a:t>
            </a:r>
            <a:r>
              <a:rPr sz="2400" spc="-5" dirty="0">
                <a:latin typeface="Calibri"/>
                <a:cs typeface="Calibri"/>
              </a:rPr>
              <a:t> do </a:t>
            </a:r>
            <a:r>
              <a:rPr sz="2400" spc="-50" dirty="0">
                <a:latin typeface="Calibri"/>
                <a:cs typeface="Calibri"/>
              </a:rPr>
              <a:t>vetor,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padrão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reais receberão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inicial </a:t>
            </a:r>
            <a:r>
              <a:rPr sz="2400" spc="-5" dirty="0">
                <a:latin typeface="Calibri"/>
                <a:cs typeface="Calibri"/>
              </a:rPr>
              <a:t>de 0, podendo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serem alterados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desejarmos.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Representação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08431" y="2630423"/>
            <a:ext cx="11783695" cy="3648710"/>
            <a:chOff x="408431" y="2630423"/>
            <a:chExt cx="11783695" cy="36487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66131"/>
              <a:ext cx="4834128" cy="14127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411" y="2630423"/>
              <a:ext cx="5466588" cy="24688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118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6231" y="1734312"/>
            <a:ext cx="6525767" cy="36316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4518660" cy="360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criação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reais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parecido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 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0024" y="0"/>
            <a:ext cx="2842260" cy="64663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720722"/>
            <a:ext cx="50730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Existem</a:t>
            </a:r>
            <a:r>
              <a:rPr sz="2400" spc="-5" dirty="0">
                <a:latin typeface="Calibri"/>
                <a:cs typeface="Calibri"/>
              </a:rPr>
              <a:t> milhares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programação, </a:t>
            </a:r>
            <a:r>
              <a:rPr sz="2400" spc="-15" dirty="0">
                <a:latin typeface="Calibri"/>
                <a:cs typeface="Calibri"/>
              </a:rPr>
              <a:t>dentre </a:t>
            </a:r>
            <a:r>
              <a:rPr sz="2400" dirty="0">
                <a:latin typeface="Calibri"/>
                <a:cs typeface="Calibri"/>
              </a:rPr>
              <a:t>delas, </a:t>
            </a:r>
            <a:r>
              <a:rPr sz="2400" spc="-10" dirty="0">
                <a:latin typeface="Calibri"/>
                <a:cs typeface="Calibri"/>
              </a:rPr>
              <a:t>destacamos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programação: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51547" y="0"/>
            <a:ext cx="2840990" cy="646684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262890" rIns="0" bIns="0" rtlCol="0">
            <a:spAutoFit/>
          </a:bodyPr>
          <a:lstStyle/>
          <a:p>
            <a:pPr marL="581025" indent="-343535">
              <a:lnSpc>
                <a:spcPct val="100000"/>
              </a:lnSpc>
              <a:spcBef>
                <a:spcPts val="2070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5" dirty="0">
                <a:solidFill>
                  <a:srgbClr val="FFFFFF"/>
                </a:solidFill>
                <a:latin typeface="Calibri"/>
                <a:cs typeface="Calibri"/>
              </a:rPr>
              <a:t>C++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Perl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PHP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PL/SQL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Portugol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Ruby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Scratch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Swift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5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Entre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outras...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3459479"/>
            <a:ext cx="6096000" cy="28376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472" y="6590715"/>
            <a:ext cx="42475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https://pixabay.com/pt/illustrations/rede-desenvolvedor-web-1935737/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4352290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endParaRPr sz="280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valor</a:t>
            </a:r>
            <a:r>
              <a:rPr sz="2400" b="1" spc="-5" dirty="0">
                <a:latin typeface="Calibri"/>
                <a:cs typeface="Calibri"/>
              </a:rPr>
              <a:t> 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2.6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6031" y="0"/>
            <a:ext cx="11936095" cy="6029325"/>
            <a:chOff x="256031" y="0"/>
            <a:chExt cx="11936095" cy="6029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5776" y="0"/>
              <a:ext cx="7126224" cy="39502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4479035"/>
              <a:ext cx="4922520" cy="1363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2491" y="4309871"/>
              <a:ext cx="4352544" cy="171907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1787" y="2221992"/>
            <a:ext cx="7030211" cy="3954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5122545" cy="408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Calibri"/>
              <a:cs typeface="Calibri"/>
            </a:endParaRPr>
          </a:p>
          <a:p>
            <a:pPr marL="12700" marR="74739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parecido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reais,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35" dirty="0">
                <a:latin typeface="Calibri"/>
                <a:cs typeface="Calibri"/>
              </a:rPr>
              <a:t>caracter, </a:t>
            </a:r>
            <a:r>
              <a:rPr sz="2400" spc="-5" dirty="0">
                <a:latin typeface="Calibri"/>
                <a:cs typeface="Calibri"/>
              </a:rPr>
              <a:t>veja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67155"/>
            <a:ext cx="5122545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</a:t>
            </a:r>
            <a:endParaRPr sz="2800">
              <a:latin typeface="Calibri"/>
              <a:cs typeface="Calibri"/>
            </a:endParaRPr>
          </a:p>
          <a:p>
            <a:pPr marL="12700" marR="417195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5" dirty="0">
                <a:latin typeface="Calibri"/>
                <a:cs typeface="Calibri"/>
              </a:rPr>
              <a:t>foi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b="1" spc="-5" dirty="0">
                <a:latin typeface="Calibri"/>
                <a:cs typeface="Calibri"/>
              </a:rPr>
              <a:t>valor de </a:t>
            </a:r>
            <a:r>
              <a:rPr sz="2400" b="1" spc="-25" dirty="0">
                <a:latin typeface="Calibri"/>
                <a:cs typeface="Calibri"/>
              </a:rPr>
              <a:t>“blablabla”, </a:t>
            </a:r>
            <a:r>
              <a:rPr sz="2400" spc="-10" dirty="0">
                <a:latin typeface="Calibri"/>
                <a:cs typeface="Calibri"/>
              </a:rPr>
              <a:t>veja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7556" y="0"/>
            <a:ext cx="11934825" cy="6094730"/>
            <a:chOff x="257556" y="0"/>
            <a:chExt cx="11934825" cy="6094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59" y="0"/>
              <a:ext cx="6492240" cy="3653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56" y="4520184"/>
              <a:ext cx="5052060" cy="14508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3391" y="4219955"/>
              <a:ext cx="4823460" cy="18745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8383" y="1734311"/>
            <a:ext cx="6833615" cy="38435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4656455" cy="3674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Lógico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Calibri"/>
              <a:cs typeface="Calibri"/>
            </a:endParaRPr>
          </a:p>
          <a:p>
            <a:pPr marL="12700" marR="28194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 de criação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logico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parecido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anteriores,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5" dirty="0">
                <a:latin typeface="Calibri"/>
                <a:cs typeface="Calibri"/>
              </a:rPr>
              <a:t>como 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logico,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4712335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Lógico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5" dirty="0">
                <a:latin typeface="Calibri"/>
                <a:cs typeface="Calibri"/>
              </a:rPr>
              <a:t>foi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valor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verdadeiro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3943" y="0"/>
            <a:ext cx="11878310" cy="6012180"/>
            <a:chOff x="313943" y="0"/>
            <a:chExt cx="11878310" cy="60121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" y="4498847"/>
              <a:ext cx="5076444" cy="1513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032" y="0"/>
              <a:ext cx="6601967" cy="37139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5352" y="4241291"/>
              <a:ext cx="4317492" cy="166725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124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0219" y="0"/>
            <a:ext cx="6621780" cy="43845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26763" y="2811602"/>
            <a:ext cx="1012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sí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136" y="3177921"/>
            <a:ext cx="49072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visualizar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maneira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mostrarmos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armazenadas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é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forma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mostrarmos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os dados de um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vetor,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além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ser trabalhosa, polui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fonte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desnecessárias.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6400" y="1267155"/>
            <a:ext cx="3692525" cy="19361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1397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2080"/>
              </a:spcBef>
              <a:tabLst>
                <a:tab pos="477520" algn="l"/>
                <a:tab pos="1442085" algn="l"/>
                <a:tab pos="2009139" algn="l"/>
                <a:tab pos="2890520" algn="l"/>
                <a:tab pos="3527425" algn="l"/>
              </a:tabLst>
            </a:pPr>
            <a:r>
              <a:rPr sz="2400" b="1" dirty="0">
                <a:latin typeface="Calibri"/>
                <a:cs typeface="Calibri"/>
              </a:rPr>
              <a:t>A	par</a:t>
            </a:r>
            <a:r>
              <a:rPr sz="2400" b="1" spc="-1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ir	</a:t>
            </a:r>
            <a:r>
              <a:rPr sz="2400" b="1" spc="-10" dirty="0"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a	li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ha	</a:t>
            </a:r>
            <a:r>
              <a:rPr sz="2400" b="1" spc="-10" dirty="0">
                <a:latin typeface="Calibri"/>
                <a:cs typeface="Calibri"/>
              </a:rPr>
              <a:t>18</a:t>
            </a:r>
            <a:r>
              <a:rPr sz="2400" dirty="0">
                <a:latin typeface="Calibri"/>
                <a:cs typeface="Calibri"/>
              </a:rPr>
              <a:t>,	é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9444" y="4418076"/>
            <a:ext cx="3866388" cy="19918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3949700" cy="413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27114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 marR="5080" algn="just">
              <a:lnSpc>
                <a:spcPct val="100000"/>
              </a:lnSpc>
              <a:spcBef>
                <a:spcPts val="208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foi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b="1" spc="-10" dirty="0">
                <a:latin typeface="Calibri"/>
                <a:cs typeface="Calibri"/>
              </a:rPr>
              <a:t>laço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repetição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</a:t>
            </a:r>
            <a:r>
              <a:rPr sz="2400" b="1" spc="-2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”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quatro </a:t>
            </a:r>
            <a:r>
              <a:rPr sz="2400" spc="-10" dirty="0">
                <a:latin typeface="Calibri"/>
                <a:cs typeface="Calibri"/>
              </a:rPr>
              <a:t>posições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determinado </a:t>
            </a:r>
            <a:r>
              <a:rPr sz="2400" spc="-55" dirty="0">
                <a:latin typeface="Calibri"/>
                <a:cs typeface="Calibri"/>
              </a:rPr>
              <a:t>vetor.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Veja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entre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19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23.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7364" y="1664207"/>
            <a:ext cx="7292340" cy="39349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3949700" cy="4863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27114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 marR="5080" algn="just">
              <a:lnSpc>
                <a:spcPct val="100000"/>
              </a:lnSpc>
              <a:spcBef>
                <a:spcPts val="2080"/>
              </a:spcBef>
            </a:pPr>
            <a:r>
              <a:rPr sz="2400" b="1" spc="-10" dirty="0">
                <a:latin typeface="Calibri"/>
                <a:cs typeface="Calibri"/>
              </a:rPr>
              <a:t>Outro</a:t>
            </a:r>
            <a:r>
              <a:rPr sz="2400" b="1" spc="-5" dirty="0">
                <a:latin typeface="Calibri"/>
                <a:cs typeface="Calibri"/>
              </a:rPr>
              <a:t> laço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repetição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15" dirty="0">
                <a:latin typeface="Calibri"/>
                <a:cs typeface="Calibri"/>
              </a:rPr>
              <a:t>para mostrar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armazenados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50" dirty="0">
                <a:latin typeface="Calibri"/>
                <a:cs typeface="Calibri"/>
              </a:rPr>
              <a:t>vetor,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veja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entre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29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31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0005" marR="5715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Os laços de </a:t>
            </a:r>
            <a:r>
              <a:rPr sz="2400" spc="-10" dirty="0">
                <a:latin typeface="Calibri"/>
                <a:cs typeface="Calibri"/>
              </a:rPr>
              <a:t>repetição utilizam 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10" dirty="0">
                <a:latin typeface="Calibri"/>
                <a:cs typeface="Calibri"/>
              </a:rPr>
              <a:t> responsável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memória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16067" y="0"/>
            <a:ext cx="7076440" cy="6784975"/>
            <a:chOff x="5116067" y="0"/>
            <a:chExt cx="7076440" cy="678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0"/>
              <a:ext cx="6733032" cy="36332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6067" y="3771900"/>
              <a:ext cx="3349751" cy="1743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1863" y="4861558"/>
              <a:ext cx="3506724" cy="192328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73578"/>
            <a:ext cx="49999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indent="-3035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6230" algn="l"/>
              </a:tabLst>
            </a:pP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que </a:t>
            </a:r>
            <a:r>
              <a:rPr sz="2400" b="1" dirty="0">
                <a:latin typeface="Calibri"/>
                <a:cs typeface="Calibri"/>
              </a:rPr>
              <a:t>são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vetores?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30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buAutoNum type="arabicPeriod"/>
              <a:tabLst>
                <a:tab pos="390525" algn="l"/>
                <a:tab pos="391160" algn="l"/>
                <a:tab pos="1269365" algn="l"/>
                <a:tab pos="3221990" algn="l"/>
                <a:tab pos="3776979" algn="l"/>
              </a:tabLst>
            </a:pPr>
            <a:r>
              <a:rPr sz="2400" b="1" spc="-5" dirty="0">
                <a:latin typeface="Calibri"/>
                <a:cs typeface="Calibri"/>
              </a:rPr>
              <a:t>Como	</a:t>
            </a:r>
            <a:r>
              <a:rPr sz="2400" b="1" spc="-15" dirty="0">
                <a:latin typeface="Calibri"/>
                <a:cs typeface="Calibri"/>
              </a:rPr>
              <a:t>referenciamos	</a:t>
            </a:r>
            <a:r>
              <a:rPr sz="2400" b="1" spc="-5" dirty="0">
                <a:latin typeface="Calibri"/>
                <a:cs typeface="Calibri"/>
              </a:rPr>
              <a:t>um	</a:t>
            </a:r>
            <a:r>
              <a:rPr sz="2400" b="1" spc="-15" dirty="0">
                <a:latin typeface="Calibri"/>
                <a:cs typeface="Calibri"/>
              </a:rPr>
              <a:t>elemento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Calibri"/>
                <a:cs typeface="Calibri"/>
              </a:rPr>
              <a:t>específico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0788" y="1370075"/>
            <a:ext cx="3601211" cy="43373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961741"/>
            <a:ext cx="5293360" cy="317373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35"/>
              </a:spcBef>
            </a:pPr>
            <a:r>
              <a:rPr sz="2400" b="1" spc="-5" dirty="0">
                <a:latin typeface="Calibri"/>
                <a:cs typeface="Calibri"/>
              </a:rPr>
              <a:t>3. </a:t>
            </a: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utilizará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digitados</a:t>
            </a:r>
            <a:r>
              <a:rPr sz="2400" spc="-5" dirty="0">
                <a:latin typeface="Calibri"/>
                <a:cs typeface="Calibri"/>
              </a:rPr>
              <a:t> 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esses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63752" y="3198876"/>
            <a:ext cx="10064750" cy="3016250"/>
            <a:chOff x="1063752" y="3198876"/>
            <a:chExt cx="10064750" cy="3016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4239768"/>
              <a:ext cx="3119628" cy="19751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71" y="3198876"/>
              <a:ext cx="3465576" cy="22555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42301" y="1845945"/>
            <a:ext cx="31400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Limpe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exiba</a:t>
            </a:r>
            <a:r>
              <a:rPr sz="2400" spc="-10" dirty="0">
                <a:latin typeface="Calibri"/>
                <a:cs typeface="Calibri"/>
              </a:rPr>
              <a:t> 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3167"/>
            <a:ext cx="513905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Níveis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Programação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Calibri"/>
              <a:cs typeface="Calibri"/>
            </a:endParaRPr>
          </a:p>
          <a:p>
            <a:pPr marL="79375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de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L="79375" algn="just">
              <a:lnSpc>
                <a:spcPct val="100000"/>
              </a:lnSpc>
            </a:pPr>
            <a:r>
              <a:rPr sz="2800" b="1" spc="-30" dirty="0">
                <a:solidFill>
                  <a:srgbClr val="EC7C30"/>
                </a:solidFill>
                <a:latin typeface="Calibri"/>
                <a:cs typeface="Calibri"/>
              </a:rPr>
              <a:t>BAIXO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EC7C30"/>
                </a:solidFill>
                <a:latin typeface="Calibri"/>
                <a:cs typeface="Calibri"/>
              </a:rPr>
              <a:t>NÍVEL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79375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trabalha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nível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arquitetura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hardware,</a:t>
            </a:r>
            <a:r>
              <a:rPr sz="2400" spc="-10" dirty="0">
                <a:latin typeface="Calibri"/>
                <a:cs typeface="Calibri"/>
              </a:rPr>
              <a:t> nível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trabalha </a:t>
            </a:r>
            <a:r>
              <a:rPr sz="2400" spc="-15" dirty="0">
                <a:latin typeface="Calibri"/>
                <a:cs typeface="Calibri"/>
              </a:rPr>
              <a:t>diretamente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registradores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chegam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editores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hexadecimal.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9339" y="1165605"/>
            <a:ext cx="5072380" cy="4601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Linguagem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b="1" spc="-75" dirty="0">
                <a:solidFill>
                  <a:srgbClr val="EC7C30"/>
                </a:solidFill>
                <a:latin typeface="Calibri"/>
                <a:cs typeface="Calibri"/>
              </a:rPr>
              <a:t>ALTO</a:t>
            </a:r>
            <a:r>
              <a:rPr sz="28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NÍVEL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linguagem </a:t>
            </a:r>
            <a:r>
              <a:rPr sz="2400" dirty="0">
                <a:latin typeface="Calibri"/>
                <a:cs typeface="Calibri"/>
              </a:rPr>
              <a:t>mais </a:t>
            </a:r>
            <a:r>
              <a:rPr sz="2400" spc="-10" dirty="0">
                <a:latin typeface="Calibri"/>
                <a:cs typeface="Calibri"/>
              </a:rPr>
              <a:t>estruturada,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trabalha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nível da </a:t>
            </a:r>
            <a:r>
              <a:rPr sz="2400" spc="-15" dirty="0">
                <a:latin typeface="Calibri"/>
                <a:cs typeface="Calibri"/>
              </a:rPr>
              <a:t>arquitetura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computador,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20" dirty="0">
                <a:latin typeface="Calibri"/>
                <a:cs typeface="Calibri"/>
              </a:rPr>
              <a:t>formato </a:t>
            </a:r>
            <a:r>
              <a:rPr sz="2400" spc="-10" dirty="0">
                <a:latin typeface="Calibri"/>
                <a:cs typeface="Calibri"/>
              </a:rPr>
              <a:t>trabalha 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fontes,</a:t>
            </a:r>
            <a:r>
              <a:rPr sz="2400" spc="-15" dirty="0">
                <a:latin typeface="Calibri"/>
                <a:cs typeface="Calibri"/>
              </a:rPr>
              <a:t> convertendo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código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máquina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compiladores.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spc="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assemelha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linguagem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humana.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030" y="2403094"/>
            <a:ext cx="378396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4.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gerados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100)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067300" y="2359151"/>
            <a:ext cx="6809740" cy="3127375"/>
            <a:chOff x="5067300" y="2359151"/>
            <a:chExt cx="6809740" cy="3127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8448" y="2359151"/>
              <a:ext cx="6768083" cy="833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300" y="3073907"/>
              <a:ext cx="6809232" cy="241249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663" y="2204084"/>
            <a:ext cx="413131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 </a:t>
            </a:r>
            <a:r>
              <a:rPr sz="2400" spc="-15" dirty="0">
                <a:latin typeface="Calibri"/>
                <a:cs typeface="Calibri"/>
              </a:rPr>
              <a:t>vetores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irão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5" dirty="0">
                <a:latin typeface="Calibri"/>
                <a:cs typeface="Calibri"/>
              </a:rPr>
              <a:t>nomes de </a:t>
            </a:r>
            <a:r>
              <a:rPr sz="2400" spc="-10" dirty="0">
                <a:latin typeface="Calibri"/>
                <a:cs typeface="Calibri"/>
              </a:rPr>
              <a:t>alunos </a:t>
            </a:r>
            <a:r>
              <a:rPr sz="2400" dirty="0">
                <a:latin typeface="Calibri"/>
                <a:cs typeface="Calibri"/>
              </a:rPr>
              <a:t>e 5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40" dirty="0">
                <a:latin typeface="Calibri"/>
                <a:cs typeface="Calibri"/>
              </a:rPr>
              <a:t>AV1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30" dirty="0">
                <a:latin typeface="Calibri"/>
                <a:cs typeface="Calibri"/>
              </a:rPr>
              <a:t>AV2.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calcular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aritmética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simples</a:t>
            </a:r>
            <a:r>
              <a:rPr sz="2400" spc="-5" dirty="0">
                <a:latin typeface="Calibri"/>
                <a:cs typeface="Calibri"/>
              </a:rPr>
              <a:t> 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exibi-las.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66028" y="713359"/>
            <a:ext cx="50012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Primeiro</a:t>
            </a:r>
            <a:r>
              <a:rPr sz="2400" b="1" spc="-5" dirty="0">
                <a:latin typeface="Calibri"/>
                <a:cs typeface="Calibri"/>
              </a:rPr>
              <a:t> passo: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notas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8115" y="1981200"/>
            <a:ext cx="6093460" cy="4410710"/>
            <a:chOff x="4738115" y="1981200"/>
            <a:chExt cx="6093460" cy="44107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399" y="1981200"/>
              <a:ext cx="4741163" cy="1475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115" y="4689348"/>
              <a:ext cx="6092951" cy="17023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53734" y="3766820"/>
            <a:ext cx="42303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Segundo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passo: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notas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131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663" y="2204084"/>
            <a:ext cx="450405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6. </a:t>
            </a: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20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digitados </a:t>
            </a:r>
            <a:r>
              <a:rPr sz="2400" spc="-5" dirty="0">
                <a:latin typeface="Calibri"/>
                <a:cs typeface="Calibri"/>
              </a:rPr>
              <a:t> pelo </a:t>
            </a:r>
            <a:r>
              <a:rPr sz="2400" spc="-10" dirty="0">
                <a:latin typeface="Calibri"/>
                <a:cs typeface="Calibri"/>
              </a:rPr>
              <a:t>usuário,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0" dirty="0">
                <a:latin typeface="Calibri"/>
                <a:cs typeface="Calibri"/>
              </a:rPr>
              <a:t>números devem </a:t>
            </a:r>
            <a:r>
              <a:rPr sz="2400" spc="-5" dirty="0">
                <a:latin typeface="Calibri"/>
                <a:cs typeface="Calibri"/>
              </a:rPr>
              <a:t> 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vetor,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0" dirty="0">
                <a:latin typeface="Calibri"/>
                <a:cs typeface="Calibri"/>
              </a:rPr>
              <a:t>tela somente 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4261" y="2635377"/>
            <a:ext cx="50031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apagada,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43244" y="124968"/>
            <a:ext cx="5213985" cy="6207760"/>
            <a:chOff x="6143244" y="124968"/>
            <a:chExt cx="5213985" cy="62077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6980" y="124968"/>
              <a:ext cx="2467355" cy="24597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5268" y="3874008"/>
              <a:ext cx="5021580" cy="1725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244" y="5687568"/>
              <a:ext cx="3672840" cy="6446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132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961644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1504" y="4631512"/>
            <a:ext cx="877824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Matrizes</a:t>
            </a:r>
            <a:r>
              <a:rPr sz="4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Algoritmos</a:t>
            </a:r>
            <a:r>
              <a:rPr sz="4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ordenação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4771" y="1533144"/>
            <a:ext cx="6777228" cy="40660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731086"/>
            <a:ext cx="447421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matrizes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fossem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conjuntos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termos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6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acessar</a:t>
            </a:r>
            <a:r>
              <a:rPr sz="28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134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38905"/>
            <a:ext cx="12700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si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ões  linha,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0276" y="3438905"/>
            <a:ext cx="31794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95"/>
              </a:spcBef>
              <a:tabLst>
                <a:tab pos="1132840" algn="l"/>
                <a:tab pos="1943735" algn="l"/>
                <a:tab pos="252603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	</a:t>
            </a:r>
            <a:r>
              <a:rPr sz="2800" spc="-5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apenas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tr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292041"/>
            <a:ext cx="44735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26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acessar</a:t>
            </a:r>
            <a:r>
              <a:rPr sz="2800" spc="2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várias</a:t>
            </a:r>
            <a:r>
              <a:rPr sz="2800" spc="2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linhas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diferentes.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52778"/>
            <a:ext cx="544639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vetores,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matrizes </a:t>
            </a:r>
            <a:r>
              <a:rPr sz="2400" spc="-5" dirty="0">
                <a:latin typeface="Calibri"/>
                <a:cs typeface="Calibri"/>
              </a:rPr>
              <a:t>podem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reais,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lógico.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Imagine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exemplo,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queiramos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spc="-15" dirty="0">
                <a:latin typeface="Calibri"/>
                <a:cs typeface="Calibri"/>
              </a:rPr>
              <a:t>três </a:t>
            </a:r>
            <a:r>
              <a:rPr sz="2400" spc="-10" dirty="0">
                <a:latin typeface="Calibri"/>
                <a:cs typeface="Calibri"/>
              </a:rPr>
              <a:t>notas </a:t>
            </a:r>
            <a:r>
              <a:rPr sz="2400" spc="-5" dirty="0">
                <a:latin typeface="Calibri"/>
                <a:cs typeface="Calibri"/>
              </a:rPr>
              <a:t>de 41 alunos, </a:t>
            </a:r>
            <a:r>
              <a:rPr sz="2400" spc="-10" dirty="0">
                <a:latin typeface="Calibri"/>
                <a:cs typeface="Calibri"/>
              </a:rPr>
              <a:t>então </a:t>
            </a:r>
            <a:r>
              <a:rPr sz="2400" spc="-5" dirty="0">
                <a:latin typeface="Calibri"/>
                <a:cs typeface="Calibri"/>
              </a:rPr>
              <a:t> poderíamos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matriz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isso.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posição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 matriz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representada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índice,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na matriz temos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dois índices um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vertical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outro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horizontal.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8292" y="1461516"/>
            <a:ext cx="4875276" cy="4076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423410" cy="4114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  <a:spcBef>
                <a:spcPts val="30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criarmos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VISUALG </a:t>
            </a:r>
            <a:r>
              <a:rPr sz="2400" dirty="0">
                <a:latin typeface="Calibri"/>
                <a:cs typeface="Calibri"/>
              </a:rPr>
              <a:t>é necessário </a:t>
            </a:r>
            <a:r>
              <a:rPr sz="2400" spc="-5" dirty="0">
                <a:latin typeface="Calibri"/>
                <a:cs typeface="Calibri"/>
              </a:rPr>
              <a:t>declará-la </a:t>
            </a:r>
            <a:r>
              <a:rPr sz="2400" spc="-1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 seção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declarações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 7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matriz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nome de matriz,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4623" y="1155190"/>
            <a:ext cx="4660391" cy="5689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424045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 linha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18, </a:t>
            </a:r>
            <a:r>
              <a:rPr sz="2400" dirty="0">
                <a:latin typeface="Calibri"/>
                <a:cs typeface="Calibri"/>
              </a:rPr>
              <a:t>a linha 0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cada </a:t>
            </a:r>
            <a:r>
              <a:rPr sz="2400" dirty="0">
                <a:latin typeface="Calibri"/>
                <a:cs typeface="Calibri"/>
              </a:rPr>
              <a:t>índice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0.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 linha </a:t>
            </a:r>
            <a:r>
              <a:rPr sz="2400" spc="-5" dirty="0">
                <a:latin typeface="Calibri"/>
                <a:cs typeface="Calibri"/>
              </a:rPr>
              <a:t>21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24, </a:t>
            </a:r>
            <a:r>
              <a:rPr sz="2400" dirty="0">
                <a:latin typeface="Calibri"/>
                <a:cs typeface="Calibri"/>
              </a:rPr>
              <a:t>a linha 1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índice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4623" y="1155190"/>
            <a:ext cx="4660391" cy="5689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42771"/>
            <a:ext cx="4754245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 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armazenados na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matriz,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laços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40" dirty="0">
                <a:latin typeface="Calibri"/>
                <a:cs typeface="Calibri"/>
              </a:rPr>
              <a:t>PARA,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possível visualizar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partir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28.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28700" y="1155190"/>
            <a:ext cx="9386570" cy="5689600"/>
            <a:chOff x="1028700" y="1155190"/>
            <a:chExt cx="9386570" cy="5689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4623" y="1155190"/>
              <a:ext cx="4660391" cy="56890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624072"/>
              <a:ext cx="3695700" cy="268833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138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368" y="1292351"/>
            <a:ext cx="4604003" cy="55656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4880" cy="2650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30" dirty="0">
                <a:latin typeface="Calibri"/>
                <a:cs typeface="Calibri"/>
              </a:rPr>
              <a:t>anterior,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perceba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visualização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ruim,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melhorar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visualização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spc="-10" dirty="0">
                <a:latin typeface="Calibri"/>
                <a:cs typeface="Calibri"/>
              </a:rPr>
              <a:t>alterar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laço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0" y="1360932"/>
              <a:ext cx="5638800" cy="4489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4724" y="1362455"/>
              <a:ext cx="5637530" cy="4488180"/>
            </a:xfrm>
            <a:custGeom>
              <a:avLst/>
              <a:gdLst/>
              <a:ahLst/>
              <a:cxnLst/>
              <a:rect l="l" t="t" r="r" b="b"/>
              <a:pathLst>
                <a:path w="5637530" h="4488180">
                  <a:moveTo>
                    <a:pt x="0" y="4488180"/>
                  </a:moveTo>
                  <a:lnTo>
                    <a:pt x="5637276" y="4488180"/>
                  </a:lnTo>
                  <a:lnTo>
                    <a:pt x="5637276" y="0"/>
                  </a:lnTo>
                  <a:lnTo>
                    <a:pt x="0" y="0"/>
                  </a:lnTo>
                  <a:lnTo>
                    <a:pt x="0" y="44881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00296" y="3145028"/>
            <a:ext cx="165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programação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063623" y="3145028"/>
            <a:ext cx="1936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 marR="5080" indent="-105410">
              <a:lnSpc>
                <a:spcPct val="100000"/>
              </a:lnSpc>
              <a:spcBef>
                <a:spcPts val="100"/>
              </a:spcBef>
              <a:tabLst>
                <a:tab pos="1242060" algn="l"/>
                <a:tab pos="1777364" algn="l"/>
              </a:tabLst>
            </a:pPr>
            <a:r>
              <a:rPr sz="2400" spc="-10" dirty="0">
                <a:latin typeface="Calibri"/>
                <a:cs typeface="Calibri"/>
              </a:rPr>
              <a:t>códigos	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ertidos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145028"/>
            <a:ext cx="1492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14094" algn="l"/>
                <a:tab pos="1102360" algn="l"/>
              </a:tabLst>
            </a:pPr>
            <a:r>
              <a:rPr sz="2400" spc="-50" dirty="0">
                <a:latin typeface="Calibri"/>
                <a:cs typeface="Calibri"/>
              </a:rPr>
              <a:t>Todas	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m		</a:t>
            </a:r>
            <a:r>
              <a:rPr sz="2400" spc="-5" dirty="0">
                <a:latin typeface="Calibri"/>
                <a:cs typeface="Calibri"/>
              </a:rPr>
              <a:t>ser  </a:t>
            </a:r>
            <a:r>
              <a:rPr sz="2400" dirty="0">
                <a:latin typeface="Calibri"/>
                <a:cs typeface="Calibri"/>
              </a:rPr>
              <a:t>máquina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6482" y="3876802"/>
            <a:ext cx="263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4405" algn="l"/>
              </a:tabLst>
            </a:pPr>
            <a:r>
              <a:rPr sz="2400" spc="-5" dirty="0">
                <a:latin typeface="Calibri"/>
                <a:cs typeface="Calibri"/>
              </a:rPr>
              <a:t>por	</a:t>
            </a:r>
            <a:r>
              <a:rPr sz="2400" spc="-10" dirty="0">
                <a:latin typeface="Calibri"/>
                <a:cs typeface="Calibri"/>
              </a:rPr>
              <a:t>compiladores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8333" y="3510483"/>
            <a:ext cx="13690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124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" y="4242561"/>
            <a:ext cx="4284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interpretados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interpretadores.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476" y="4974463"/>
            <a:ext cx="5069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4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tradução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transforma</a:t>
            </a:r>
            <a:r>
              <a:rPr sz="24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fonte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6400" y="1363167"/>
            <a:ext cx="370712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Interpretadores</a:t>
            </a:r>
            <a:r>
              <a:rPr sz="40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e </a:t>
            </a:r>
            <a:r>
              <a:rPr sz="4000" b="1" spc="-89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Compiladores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1190" y="1861819"/>
            <a:ext cx="47244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38200" algn="l"/>
                <a:tab pos="1078865" algn="l"/>
                <a:tab pos="1416050" algn="l"/>
                <a:tab pos="2789555" algn="l"/>
                <a:tab pos="2964815" algn="l"/>
                <a:tab pos="3756025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e,  t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ód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962140" y="2816504"/>
          <a:ext cx="4763135" cy="1636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299">
                <a:tc>
                  <a:txBody>
                    <a:bodyPr/>
                    <a:lstStyle/>
                    <a:p>
                      <a:pPr marL="31750">
                        <a:lnSpc>
                          <a:spcPts val="2660"/>
                        </a:lnSpc>
                        <a:tabLst>
                          <a:tab pos="1016000" algn="l"/>
                          <a:tab pos="2995930" algn="l"/>
                        </a:tabLst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máquina,	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0"/>
                        </a:lnSpc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vez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08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1950720" algn="l"/>
                          <a:tab pos="2462530" algn="l"/>
                        </a:tabLst>
                      </a:pPr>
                      <a:r>
                        <a:rPr sz="2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compilado,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	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programa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não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05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993140" algn="l"/>
                          <a:tab pos="2165350" algn="l"/>
                          <a:tab pos="2913380" algn="l"/>
                        </a:tabLst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mais	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estará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em	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formato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096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1479550" algn="l"/>
                          <a:tab pos="2128520" algn="l"/>
                          <a:tab pos="2599690" algn="l"/>
                          <a:tab pos="3128645" algn="l"/>
                        </a:tabLst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“edição”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	já	se	</a:t>
                      </a:r>
                      <a:r>
                        <a:rPr sz="2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torna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981190" y="4422775"/>
            <a:ext cx="47205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existente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dentro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sistema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mesmo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está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inserido.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1739" y="1292351"/>
            <a:ext cx="4604004" cy="55656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6150" cy="4479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as linhas </a:t>
            </a:r>
            <a:r>
              <a:rPr sz="2400" spc="-5" dirty="0">
                <a:latin typeface="Calibri"/>
                <a:cs typeface="Calibri"/>
              </a:rPr>
              <a:t>28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33 há um laço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b="1" spc="-4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dentro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outro </a:t>
            </a:r>
            <a:r>
              <a:rPr sz="2400" spc="-10" dirty="0">
                <a:latin typeface="Calibri"/>
                <a:cs typeface="Calibri"/>
              </a:rPr>
              <a:t>laço 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PARA.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Além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disso,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15" dirty="0">
                <a:latin typeface="Calibri"/>
                <a:cs typeface="Calibri"/>
              </a:rPr>
              <a:t>escreva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20" dirty="0">
                <a:latin typeface="Calibri"/>
                <a:cs typeface="Calibri"/>
              </a:rPr>
              <a:t>vez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escreval, </a:t>
            </a:r>
            <a:r>
              <a:rPr sz="2400" spc="-5" dirty="0">
                <a:latin typeface="Calibri"/>
                <a:cs typeface="Calibri"/>
              </a:rPr>
              <a:t> ou seja,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cada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exibidos </a:t>
            </a:r>
            <a:r>
              <a:rPr sz="2400" spc="-5" dirty="0">
                <a:latin typeface="Calibri"/>
                <a:cs typeface="Calibri"/>
              </a:rPr>
              <a:t>um do </a:t>
            </a:r>
            <a:r>
              <a:rPr sz="2400" dirty="0">
                <a:latin typeface="Calibri"/>
                <a:cs typeface="Calibri"/>
              </a:rPr>
              <a:t>lado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acabar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escreval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 </a:t>
            </a:r>
            <a:r>
              <a:rPr sz="2400" spc="-5" dirty="0">
                <a:latin typeface="Calibri"/>
                <a:cs typeface="Calibri"/>
              </a:rPr>
              <a:t>linha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pulo de </a:t>
            </a:r>
            <a:r>
              <a:rPr sz="2400" dirty="0">
                <a:latin typeface="Calibri"/>
                <a:cs typeface="Calibri"/>
              </a:rPr>
              <a:t>linha.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1739" y="1167382"/>
            <a:ext cx="4604004" cy="55656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4245" cy="2345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10" dirty="0">
                <a:latin typeface="Calibri"/>
                <a:cs typeface="Calibri"/>
              </a:rPr>
              <a:t> contador1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contador2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os </a:t>
            </a:r>
            <a:r>
              <a:rPr sz="2400" dirty="0">
                <a:latin typeface="Calibri"/>
                <a:cs typeface="Calibri"/>
              </a:rPr>
              <a:t>índices </a:t>
            </a:r>
            <a:r>
              <a:rPr sz="2400" spc="-5" dirty="0">
                <a:latin typeface="Calibri"/>
                <a:cs typeface="Calibri"/>
              </a:rPr>
              <a:t>da matriz,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deles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percorremos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colunas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279" y="4012691"/>
            <a:ext cx="4904232" cy="20299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9" y="1092706"/>
            <a:ext cx="4838700" cy="57652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36929"/>
            <a:ext cx="5182870" cy="3442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alterado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</a:t>
            </a:r>
            <a:r>
              <a:rPr sz="2400" spc="-5" dirty="0">
                <a:latin typeface="Calibri"/>
                <a:cs typeface="Calibri"/>
              </a:rPr>
              <a:t> pelo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ressaltar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laços de </a:t>
            </a:r>
            <a:r>
              <a:rPr sz="2400" spc="-10" dirty="0">
                <a:latin typeface="Calibri"/>
                <a:cs typeface="Calibri"/>
              </a:rPr>
              <a:t>repetição utilizados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praticamente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daqueles </a:t>
            </a:r>
            <a:r>
              <a:rPr sz="2400" spc="-10" dirty="0">
                <a:latin typeface="Calibri"/>
                <a:cs typeface="Calibri"/>
              </a:rPr>
              <a:t>utilizados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 </a:t>
            </a:r>
            <a:r>
              <a:rPr sz="2400" spc="-5" dirty="0">
                <a:latin typeface="Calibri"/>
                <a:cs typeface="Calibri"/>
              </a:rPr>
              <a:t>os dados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9" y="1092706"/>
            <a:ext cx="4838700" cy="57652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36929"/>
            <a:ext cx="5180965" cy="228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5"/>
              </a:spcBef>
            </a:pPr>
            <a:r>
              <a:rPr sz="2400" spc="-15" dirty="0">
                <a:latin typeface="Calibri"/>
                <a:cs typeface="Calibri"/>
              </a:rPr>
              <a:t>Basta comparar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linhas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20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as linhas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spc="-5" dirty="0">
                <a:latin typeface="Calibri"/>
                <a:cs typeface="Calibri"/>
              </a:rPr>
              <a:t>24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29, perceba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muda é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numa </a:t>
            </a:r>
            <a:r>
              <a:rPr sz="2400" spc="-20" dirty="0">
                <a:latin typeface="Calibri"/>
                <a:cs typeface="Calibri"/>
              </a:rPr>
              <a:t>terá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outra</a:t>
            </a:r>
            <a:r>
              <a:rPr sz="2400" spc="-10" dirty="0">
                <a:latin typeface="Calibri"/>
                <a:cs typeface="Calibri"/>
              </a:rPr>
              <a:t> teremos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spc="-15" dirty="0">
                <a:latin typeface="Calibri"/>
                <a:cs typeface="Calibri"/>
              </a:rPr>
              <a:t> valores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5" dirty="0">
                <a:latin typeface="Calibri"/>
                <a:cs typeface="Calibri"/>
              </a:rPr>
              <a:t> 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2223" y="3761232"/>
            <a:ext cx="2834640" cy="26289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7442200" cy="4861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825"/>
              </a:spcBef>
              <a:buFont typeface="Calibri"/>
              <a:buAutoNum type="arabicPeriod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matrizes?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buFont typeface="Calibri"/>
              <a:buAutoNum type="arabicPeriod"/>
              <a:tabLst>
                <a:tab pos="316230" algn="l"/>
              </a:tabLst>
            </a:pPr>
            <a:r>
              <a:rPr sz="2400" spc="-5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referenciar</a:t>
            </a:r>
            <a:r>
              <a:rPr sz="2400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específico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buFont typeface="Calibri"/>
              <a:buAutoNum type="arabicPeriod" startAt="3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Qual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utilidade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3"/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4064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carregue</a:t>
            </a:r>
            <a:r>
              <a:rPr sz="2400" spc="-5" dirty="0">
                <a:latin typeface="Calibri"/>
                <a:cs typeface="Calibri"/>
              </a:rPr>
              <a:t> 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matriz </a:t>
            </a:r>
            <a:r>
              <a:rPr sz="2400" spc="-5" dirty="0">
                <a:latin typeface="Calibri"/>
                <a:cs typeface="Calibri"/>
              </a:rPr>
              <a:t> 2(linhas)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10(colunas) os </a:t>
            </a:r>
            <a:r>
              <a:rPr sz="2400" spc="-5" dirty="0">
                <a:latin typeface="Calibri"/>
                <a:cs typeface="Calibri"/>
              </a:rPr>
              <a:t>nomes dos </a:t>
            </a:r>
            <a:r>
              <a:rPr sz="2400" dirty="0">
                <a:latin typeface="Calibri"/>
                <a:cs typeface="Calibri"/>
              </a:rPr>
              <a:t>alunos </a:t>
            </a:r>
            <a:r>
              <a:rPr sz="2400" spc="-5" dirty="0">
                <a:latin typeface="Calibri"/>
                <a:cs typeface="Calibri"/>
              </a:rPr>
              <a:t>de uma sala,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sala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dividida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dois grupos de 10 </a:t>
            </a:r>
            <a:r>
              <a:rPr sz="2400" dirty="0">
                <a:latin typeface="Calibri"/>
                <a:cs typeface="Calibri"/>
              </a:rPr>
              <a:t>alunos. Após </a:t>
            </a:r>
            <a:r>
              <a:rPr sz="2400" spc="-15" dirty="0">
                <a:latin typeface="Calibri"/>
                <a:cs typeface="Calibri"/>
              </a:rPr>
              <a:t>isso, </a:t>
            </a:r>
            <a:r>
              <a:rPr sz="2400" spc="-10" dirty="0">
                <a:latin typeface="Calibri"/>
                <a:cs typeface="Calibri"/>
              </a:rPr>
              <a:t> devem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apresentados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 grupos.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7676" y="1527047"/>
            <a:ext cx="3354324" cy="404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5139690" cy="1236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  <a:tabLst>
                <a:tab pos="403860" algn="l"/>
                <a:tab pos="1972310" algn="l"/>
                <a:tab pos="2533015" algn="l"/>
                <a:tab pos="3891279" algn="l"/>
                <a:tab pos="4577080" algn="l"/>
              </a:tabLst>
            </a:pPr>
            <a:r>
              <a:rPr sz="2400" b="1" spc="-5" dirty="0">
                <a:latin typeface="Calibri"/>
                <a:cs typeface="Calibri"/>
              </a:rPr>
              <a:t>4</a:t>
            </a:r>
            <a:r>
              <a:rPr sz="2400" b="1" dirty="0">
                <a:latin typeface="Calibri"/>
                <a:cs typeface="Calibri"/>
              </a:rPr>
              <a:t>.	</a:t>
            </a:r>
            <a:r>
              <a:rPr sz="2400" spc="-5" dirty="0">
                <a:latin typeface="Calibri"/>
                <a:cs typeface="Calibri"/>
              </a:rPr>
              <a:t>Des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01570"/>
            <a:ext cx="51371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90600" algn="l"/>
                <a:tab pos="1696720" algn="l"/>
                <a:tab pos="2776855" algn="l"/>
                <a:tab pos="3114040" algn="l"/>
                <a:tab pos="3885565" algn="l"/>
                <a:tab pos="4818380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triz	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tribua	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índi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da  matriz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(entre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99230"/>
            <a:ext cx="51403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seguida imprima </a:t>
            </a:r>
            <a:r>
              <a:rPr sz="2400" spc="-10" dirty="0">
                <a:latin typeface="Calibri"/>
                <a:cs typeface="Calibri"/>
              </a:rPr>
              <a:t>todos </a:t>
            </a:r>
            <a:r>
              <a:rPr sz="2400" spc="-5" dirty="0">
                <a:latin typeface="Calibri"/>
                <a:cs typeface="Calibri"/>
              </a:rPr>
              <a:t>os dados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somente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diagonal</a:t>
            </a:r>
            <a:r>
              <a:rPr sz="2400" spc="-5" dirty="0">
                <a:latin typeface="Calibri"/>
                <a:cs typeface="Calibri"/>
              </a:rPr>
              <a:t> principal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Apague</a:t>
            </a:r>
            <a:r>
              <a:rPr sz="2400" spc="4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tela</a:t>
            </a:r>
            <a:r>
              <a:rPr sz="2400" spc="4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seguida</a:t>
            </a:r>
            <a:r>
              <a:rPr sz="2400" spc="4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mostre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24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localizados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diagonal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principal.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5764" y="3099816"/>
            <a:ext cx="4936235" cy="2170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19543" y="2586304"/>
            <a:ext cx="1198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28815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144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642108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elementos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276347"/>
            <a:ext cx="3168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  <a:tab pos="1057910" algn="l"/>
                <a:tab pos="1591310" algn="l"/>
                <a:tab pos="279971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</a:t>
            </a:r>
            <a:endParaRPr sz="2400">
              <a:latin typeface="Calibri"/>
              <a:cs typeface="Calibri"/>
            </a:endParaRPr>
          </a:p>
          <a:p>
            <a:pPr marL="188595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sigam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1334" y="2276347"/>
            <a:ext cx="19583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  <a:tabLst>
                <a:tab pos="972819" algn="l"/>
                <a:tab pos="1128395" algn="l"/>
                <a:tab pos="166497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q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10" dirty="0">
                <a:latin typeface="Calibri"/>
                <a:cs typeface="Calibri"/>
              </a:rPr>
              <a:t>os 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007563"/>
            <a:ext cx="1619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pré-definida.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105097"/>
            <a:ext cx="34239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5880" algn="l"/>
                <a:tab pos="1694814" algn="l"/>
                <a:tab pos="3258820" algn="l"/>
              </a:tabLst>
            </a:pPr>
            <a:r>
              <a:rPr sz="2400" spc="-5" dirty="0">
                <a:latin typeface="Calibri"/>
                <a:cs typeface="Calibri"/>
              </a:rPr>
              <a:t>núme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e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	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739642"/>
            <a:ext cx="51136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76884" algn="l"/>
                <a:tab pos="2091055" algn="l"/>
                <a:tab pos="3025140" algn="l"/>
                <a:tab pos="3703320" algn="l"/>
                <a:tab pos="455676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pod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endParaRPr sz="2400">
              <a:latin typeface="Calibri"/>
              <a:cs typeface="Calibri"/>
            </a:endParaRPr>
          </a:p>
          <a:p>
            <a:pPr marR="6985" algn="r">
              <a:lnSpc>
                <a:spcPct val="100000"/>
              </a:lnSpc>
              <a:tabLst>
                <a:tab pos="1092835" algn="l"/>
              </a:tabLst>
            </a:pPr>
            <a:r>
              <a:rPr sz="2400" spc="-5" dirty="0">
                <a:latin typeface="Calibri"/>
                <a:cs typeface="Calibri"/>
              </a:rPr>
              <a:t>podem	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471542"/>
            <a:ext cx="349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crescentes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decrescentes.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51369" y="3015742"/>
            <a:ext cx="22821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67385" algn="l"/>
                <a:tab pos="175577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Há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várias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2028" y="3442157"/>
            <a:ext cx="983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dados,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10319" y="3015742"/>
            <a:ext cx="27762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  <a:tabLst>
                <a:tab pos="1673225" algn="l"/>
                <a:tab pos="258000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desde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51369" y="3869563"/>
            <a:ext cx="45358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melhorar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visualização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deles,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até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mesmo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melhorar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agilizar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acesso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informação.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56305" y="2770377"/>
            <a:ext cx="6500495" cy="2405380"/>
          </a:xfrm>
          <a:custGeom>
            <a:avLst/>
            <a:gdLst/>
            <a:ahLst/>
            <a:cxnLst/>
            <a:rect l="l" t="t" r="r" b="b"/>
            <a:pathLst>
              <a:path w="6500495" h="2405379">
                <a:moveTo>
                  <a:pt x="12700" y="2170176"/>
                </a:moveTo>
                <a:lnTo>
                  <a:pt x="0" y="2170176"/>
                </a:lnTo>
                <a:lnTo>
                  <a:pt x="0" y="2405126"/>
                </a:lnTo>
                <a:lnTo>
                  <a:pt x="3384804" y="2405126"/>
                </a:lnTo>
                <a:lnTo>
                  <a:pt x="3384804" y="2398776"/>
                </a:lnTo>
                <a:lnTo>
                  <a:pt x="12700" y="2398776"/>
                </a:lnTo>
                <a:lnTo>
                  <a:pt x="6350" y="2392426"/>
                </a:lnTo>
                <a:lnTo>
                  <a:pt x="12700" y="2392426"/>
                </a:lnTo>
                <a:lnTo>
                  <a:pt x="12700" y="2170176"/>
                </a:lnTo>
                <a:close/>
              </a:path>
              <a:path w="6500495" h="2405379">
                <a:moveTo>
                  <a:pt x="12700" y="2392426"/>
                </a:moveTo>
                <a:lnTo>
                  <a:pt x="6350" y="2392426"/>
                </a:lnTo>
                <a:lnTo>
                  <a:pt x="12700" y="2398776"/>
                </a:lnTo>
                <a:lnTo>
                  <a:pt x="12700" y="2392426"/>
                </a:lnTo>
                <a:close/>
              </a:path>
              <a:path w="6500495" h="2405379">
                <a:moveTo>
                  <a:pt x="3372104" y="2392426"/>
                </a:moveTo>
                <a:lnTo>
                  <a:pt x="12700" y="2392426"/>
                </a:lnTo>
                <a:lnTo>
                  <a:pt x="12700" y="2398776"/>
                </a:lnTo>
                <a:lnTo>
                  <a:pt x="3372104" y="2398776"/>
                </a:lnTo>
                <a:lnTo>
                  <a:pt x="3372104" y="2392426"/>
                </a:lnTo>
                <a:close/>
              </a:path>
              <a:path w="6500495" h="2405379">
                <a:moveTo>
                  <a:pt x="6468618" y="0"/>
                </a:moveTo>
                <a:lnTo>
                  <a:pt x="3372104" y="0"/>
                </a:lnTo>
                <a:lnTo>
                  <a:pt x="3372104" y="2398776"/>
                </a:lnTo>
                <a:lnTo>
                  <a:pt x="3378454" y="2392426"/>
                </a:lnTo>
                <a:lnTo>
                  <a:pt x="3384804" y="2392426"/>
                </a:lnTo>
                <a:lnTo>
                  <a:pt x="3384804" y="12700"/>
                </a:lnTo>
                <a:lnTo>
                  <a:pt x="3378454" y="12700"/>
                </a:lnTo>
                <a:lnTo>
                  <a:pt x="3384804" y="6350"/>
                </a:lnTo>
                <a:lnTo>
                  <a:pt x="6468618" y="6350"/>
                </a:lnTo>
                <a:lnTo>
                  <a:pt x="6468618" y="0"/>
                </a:lnTo>
                <a:close/>
              </a:path>
              <a:path w="6500495" h="2405379">
                <a:moveTo>
                  <a:pt x="3384804" y="2392426"/>
                </a:moveTo>
                <a:lnTo>
                  <a:pt x="3378454" y="2392426"/>
                </a:lnTo>
                <a:lnTo>
                  <a:pt x="3372104" y="2398776"/>
                </a:lnTo>
                <a:lnTo>
                  <a:pt x="3384804" y="2398776"/>
                </a:lnTo>
                <a:lnTo>
                  <a:pt x="3384804" y="2392426"/>
                </a:lnTo>
                <a:close/>
              </a:path>
              <a:path w="6500495" h="2405379">
                <a:moveTo>
                  <a:pt x="6455918" y="158750"/>
                </a:moveTo>
                <a:lnTo>
                  <a:pt x="6424168" y="158750"/>
                </a:lnTo>
                <a:lnTo>
                  <a:pt x="6462268" y="234950"/>
                </a:lnTo>
                <a:lnTo>
                  <a:pt x="6494018" y="171450"/>
                </a:lnTo>
                <a:lnTo>
                  <a:pt x="6455918" y="171450"/>
                </a:lnTo>
                <a:lnTo>
                  <a:pt x="6455918" y="158750"/>
                </a:lnTo>
                <a:close/>
              </a:path>
              <a:path w="6500495" h="2405379">
                <a:moveTo>
                  <a:pt x="6455918" y="6350"/>
                </a:moveTo>
                <a:lnTo>
                  <a:pt x="6455918" y="171450"/>
                </a:lnTo>
                <a:lnTo>
                  <a:pt x="6468618" y="171450"/>
                </a:lnTo>
                <a:lnTo>
                  <a:pt x="6468618" y="12700"/>
                </a:lnTo>
                <a:lnTo>
                  <a:pt x="6462268" y="12700"/>
                </a:lnTo>
                <a:lnTo>
                  <a:pt x="6455918" y="6350"/>
                </a:lnTo>
                <a:close/>
              </a:path>
              <a:path w="6500495" h="2405379">
                <a:moveTo>
                  <a:pt x="6500368" y="158750"/>
                </a:moveTo>
                <a:lnTo>
                  <a:pt x="6468618" y="158750"/>
                </a:lnTo>
                <a:lnTo>
                  <a:pt x="6468618" y="171450"/>
                </a:lnTo>
                <a:lnTo>
                  <a:pt x="6494018" y="171450"/>
                </a:lnTo>
                <a:lnTo>
                  <a:pt x="6500368" y="158750"/>
                </a:lnTo>
                <a:close/>
              </a:path>
              <a:path w="6500495" h="2405379">
                <a:moveTo>
                  <a:pt x="3384804" y="6350"/>
                </a:moveTo>
                <a:lnTo>
                  <a:pt x="3378454" y="12700"/>
                </a:lnTo>
                <a:lnTo>
                  <a:pt x="3384804" y="12700"/>
                </a:lnTo>
                <a:lnTo>
                  <a:pt x="3384804" y="6350"/>
                </a:lnTo>
                <a:close/>
              </a:path>
              <a:path w="6500495" h="2405379">
                <a:moveTo>
                  <a:pt x="6455918" y="6350"/>
                </a:moveTo>
                <a:lnTo>
                  <a:pt x="3384804" y="6350"/>
                </a:lnTo>
                <a:lnTo>
                  <a:pt x="3384804" y="12700"/>
                </a:lnTo>
                <a:lnTo>
                  <a:pt x="6455918" y="12700"/>
                </a:lnTo>
                <a:lnTo>
                  <a:pt x="6455918" y="6350"/>
                </a:lnTo>
                <a:close/>
              </a:path>
              <a:path w="6500495" h="2405379">
                <a:moveTo>
                  <a:pt x="6468618" y="6350"/>
                </a:moveTo>
                <a:lnTo>
                  <a:pt x="6455918" y="6350"/>
                </a:lnTo>
                <a:lnTo>
                  <a:pt x="6462268" y="12700"/>
                </a:lnTo>
                <a:lnTo>
                  <a:pt x="6468618" y="12700"/>
                </a:lnTo>
                <a:lnTo>
                  <a:pt x="6468618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146</a:t>
            </a:fld>
            <a:endParaRPr spc="-5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5560" y="2061972"/>
            <a:ext cx="5806440" cy="35372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099942"/>
            <a:ext cx="48774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flutuação </a:t>
            </a:r>
            <a:r>
              <a:rPr sz="2400" spc="-15" dirty="0">
                <a:latin typeface="Calibri"/>
                <a:cs typeface="Calibri"/>
              </a:rPr>
              <a:t>(literalmente </a:t>
            </a:r>
            <a:r>
              <a:rPr sz="2400" spc="-5" dirty="0">
                <a:latin typeface="Calibri"/>
                <a:cs typeface="Calibri"/>
              </a:rPr>
              <a:t>"por bolha"),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spc="-5" dirty="0">
                <a:latin typeface="Calibri"/>
                <a:cs typeface="Calibri"/>
              </a:rPr>
              <a:t>simples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5" dirty="0">
                <a:latin typeface="Calibri"/>
                <a:cs typeface="Calibri"/>
              </a:rPr>
              <a:t>programadores para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quantidade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pequena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dados.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147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190701"/>
            <a:ext cx="11150600" cy="1546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198235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 marL="6408420">
              <a:lnSpc>
                <a:spcPts val="285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seu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funcionamento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ele</a:t>
            </a:r>
            <a:r>
              <a:rPr sz="2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percorre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2628" y="2711958"/>
            <a:ext cx="47542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vetor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diversas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vezes,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cada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passagem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faz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flutuar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topo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sequência.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2628" y="4175252"/>
            <a:ext cx="47561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Por conta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dessa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“flutuação”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deram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nome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Bubble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Sort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2400" spc="5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734436"/>
            <a:ext cx="4878070" cy="228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“Bubble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-15" dirty="0">
                <a:latin typeface="Calibri"/>
                <a:cs typeface="Calibri"/>
              </a:rPr>
              <a:t> comparar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</a:t>
            </a:r>
            <a:r>
              <a:rPr sz="2400" dirty="0">
                <a:latin typeface="Calibri"/>
                <a:cs typeface="Calibri"/>
              </a:rPr>
              <a:t> “1”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bolas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15" dirty="0">
                <a:latin typeface="Calibri"/>
                <a:cs typeface="Calibri"/>
              </a:rPr>
              <a:t>encontrar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bola 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menor,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encontrar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troca.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2807207"/>
            <a:ext cx="6399276" cy="23698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734436"/>
            <a:ext cx="4878070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Após a </a:t>
            </a:r>
            <a:r>
              <a:rPr sz="2400" spc="-5" dirty="0">
                <a:latin typeface="Calibri"/>
                <a:cs typeface="Calibri"/>
              </a:rPr>
              <a:t>bola </a:t>
            </a:r>
            <a:r>
              <a:rPr sz="2400" dirty="0">
                <a:latin typeface="Calibri"/>
                <a:cs typeface="Calibri"/>
              </a:rPr>
              <a:t>1 </a:t>
            </a:r>
            <a:r>
              <a:rPr sz="2400" spc="-10" dirty="0">
                <a:latin typeface="Calibri"/>
                <a:cs typeface="Calibri"/>
              </a:rPr>
              <a:t>ter </a:t>
            </a:r>
            <a:r>
              <a:rPr sz="2400" spc="-5" dirty="0">
                <a:latin typeface="Calibri"/>
                <a:cs typeface="Calibri"/>
              </a:rPr>
              <a:t>sido </a:t>
            </a:r>
            <a:r>
              <a:rPr sz="2400" spc="-15" dirty="0">
                <a:latin typeface="Calibri"/>
                <a:cs typeface="Calibri"/>
              </a:rPr>
              <a:t>comparada com </a:t>
            </a:r>
            <a:r>
              <a:rPr sz="2400" spc="-10" dirty="0">
                <a:latin typeface="Calibri"/>
                <a:cs typeface="Calibri"/>
              </a:rPr>
              <a:t> todas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bolas,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próxima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comparada com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demais </a:t>
            </a:r>
            <a:r>
              <a:rPr sz="2400" dirty="0">
                <a:latin typeface="Calibri"/>
                <a:cs typeface="Calibri"/>
              </a:rPr>
              <a:t>é a </a:t>
            </a:r>
            <a:r>
              <a:rPr sz="2400" spc="-5" dirty="0">
                <a:latin typeface="Calibri"/>
                <a:cs typeface="Calibri"/>
              </a:rPr>
              <a:t>bola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na segunda </a:t>
            </a:r>
            <a:r>
              <a:rPr sz="2400" spc="-10" dirty="0">
                <a:latin typeface="Calibri"/>
                <a:cs typeface="Calibri"/>
              </a:rPr>
              <a:t>posição </a:t>
            </a:r>
            <a:r>
              <a:rPr sz="2400" dirty="0">
                <a:latin typeface="Calibri"/>
                <a:cs typeface="Calibri"/>
              </a:rPr>
              <a:t>do </a:t>
            </a:r>
            <a:r>
              <a:rPr sz="2400" spc="-55" dirty="0">
                <a:latin typeface="Calibri"/>
                <a:cs typeface="Calibri"/>
              </a:rPr>
              <a:t>vetor. 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é maior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10" dirty="0">
                <a:latin typeface="Calibri"/>
                <a:cs typeface="Calibri"/>
              </a:rPr>
              <a:t>então </a:t>
            </a:r>
            <a:r>
              <a:rPr sz="2400" spc="-5" dirty="0">
                <a:latin typeface="Calibri"/>
                <a:cs typeface="Calibri"/>
              </a:rPr>
              <a:t> não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20" dirty="0">
                <a:latin typeface="Calibri"/>
                <a:cs typeface="Calibri"/>
              </a:rPr>
              <a:t>feita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troca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essas </a:t>
            </a:r>
            <a:r>
              <a:rPr sz="2400" spc="-5" dirty="0">
                <a:latin typeface="Calibri"/>
                <a:cs typeface="Calibri"/>
              </a:rPr>
              <a:t>bolas,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4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trocados.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236976"/>
            <a:ext cx="6080759" cy="24810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887216"/>
            <a:ext cx="4643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ACM</a:t>
            </a:r>
            <a:r>
              <a:rPr sz="2400" spc="-5" dirty="0">
                <a:latin typeface="Calibri"/>
                <a:cs typeface="Calibri"/>
              </a:rPr>
              <a:t> (Association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Machinery)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classifica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-5" dirty="0">
                <a:latin typeface="Calibri"/>
                <a:cs typeface="Calibri"/>
              </a:rPr>
              <a:t> tipos,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buscando </a:t>
            </a:r>
            <a:r>
              <a:rPr sz="2400" spc="-10" dirty="0">
                <a:latin typeface="Calibri"/>
                <a:cs typeface="Calibri"/>
              </a:rPr>
              <a:t>padronizar seu </a:t>
            </a:r>
            <a:r>
              <a:rPr sz="2400" spc="-5" dirty="0">
                <a:latin typeface="Calibri"/>
                <a:cs typeface="Calibri"/>
              </a:rPr>
              <a:t>uso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suas </a:t>
            </a:r>
            <a:r>
              <a:rPr sz="2400" spc="-5" dirty="0">
                <a:latin typeface="Calibri"/>
                <a:cs typeface="Calibri"/>
              </a:rPr>
              <a:t> aplicações,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3521710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Classificação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das </a:t>
            </a:r>
            <a:r>
              <a:rPr sz="4000" b="1" spc="-89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Linguagens</a:t>
            </a:r>
            <a:r>
              <a:rPr sz="4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40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9845" y="1375664"/>
            <a:ext cx="532320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aplicativas,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ou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aplicação;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concorrentes,</a:t>
            </a:r>
            <a:r>
              <a:rPr sz="2400" spc="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distribuídas</a:t>
            </a:r>
            <a:r>
              <a:rPr sz="2400" spc="1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paralelas;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altíssimo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nível;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aplicação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especializada;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fluxo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dados;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micro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programação;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montagem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macro;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projeto;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extensíveis;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determinísticas;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procedurais;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orientadas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objeto.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2382" y="1127505"/>
            <a:ext cx="6275705" cy="4919980"/>
          </a:xfrm>
          <a:custGeom>
            <a:avLst/>
            <a:gdLst/>
            <a:ahLst/>
            <a:cxnLst/>
            <a:rect l="l" t="t" r="r" b="b"/>
            <a:pathLst>
              <a:path w="6275705" h="4919980">
                <a:moveTo>
                  <a:pt x="12700" y="4684737"/>
                </a:moveTo>
                <a:lnTo>
                  <a:pt x="0" y="4684737"/>
                </a:lnTo>
                <a:lnTo>
                  <a:pt x="0" y="4919675"/>
                </a:lnTo>
                <a:lnTo>
                  <a:pt x="2958465" y="4919675"/>
                </a:lnTo>
                <a:lnTo>
                  <a:pt x="2958465" y="4913325"/>
                </a:lnTo>
                <a:lnTo>
                  <a:pt x="12700" y="4913325"/>
                </a:lnTo>
                <a:lnTo>
                  <a:pt x="6350" y="4906975"/>
                </a:lnTo>
                <a:lnTo>
                  <a:pt x="12700" y="4906975"/>
                </a:lnTo>
                <a:lnTo>
                  <a:pt x="12700" y="4684737"/>
                </a:lnTo>
                <a:close/>
              </a:path>
              <a:path w="6275705" h="4919980">
                <a:moveTo>
                  <a:pt x="12700" y="4906975"/>
                </a:moveTo>
                <a:lnTo>
                  <a:pt x="6350" y="4906975"/>
                </a:lnTo>
                <a:lnTo>
                  <a:pt x="12700" y="4913325"/>
                </a:lnTo>
                <a:lnTo>
                  <a:pt x="12700" y="4906975"/>
                </a:lnTo>
                <a:close/>
              </a:path>
              <a:path w="6275705" h="4919980">
                <a:moveTo>
                  <a:pt x="2945765" y="4906975"/>
                </a:moveTo>
                <a:lnTo>
                  <a:pt x="12700" y="4906975"/>
                </a:lnTo>
                <a:lnTo>
                  <a:pt x="12700" y="4913325"/>
                </a:lnTo>
                <a:lnTo>
                  <a:pt x="2945765" y="4913325"/>
                </a:lnTo>
                <a:lnTo>
                  <a:pt x="2945765" y="4906975"/>
                </a:lnTo>
                <a:close/>
              </a:path>
              <a:path w="6275705" h="4919980">
                <a:moveTo>
                  <a:pt x="6243828" y="0"/>
                </a:moveTo>
                <a:lnTo>
                  <a:pt x="2945765" y="0"/>
                </a:lnTo>
                <a:lnTo>
                  <a:pt x="2945765" y="4913325"/>
                </a:lnTo>
                <a:lnTo>
                  <a:pt x="2952115" y="4906975"/>
                </a:lnTo>
                <a:lnTo>
                  <a:pt x="2958465" y="4906975"/>
                </a:lnTo>
                <a:lnTo>
                  <a:pt x="2958465" y="12700"/>
                </a:lnTo>
                <a:lnTo>
                  <a:pt x="2952115" y="12700"/>
                </a:lnTo>
                <a:lnTo>
                  <a:pt x="2958465" y="6350"/>
                </a:lnTo>
                <a:lnTo>
                  <a:pt x="6243828" y="6350"/>
                </a:lnTo>
                <a:lnTo>
                  <a:pt x="6243828" y="0"/>
                </a:lnTo>
                <a:close/>
              </a:path>
              <a:path w="6275705" h="4919980">
                <a:moveTo>
                  <a:pt x="2958465" y="4906975"/>
                </a:moveTo>
                <a:lnTo>
                  <a:pt x="2952115" y="4906975"/>
                </a:lnTo>
                <a:lnTo>
                  <a:pt x="2945765" y="4913325"/>
                </a:lnTo>
                <a:lnTo>
                  <a:pt x="2958465" y="4913325"/>
                </a:lnTo>
                <a:lnTo>
                  <a:pt x="2958465" y="4906975"/>
                </a:lnTo>
                <a:close/>
              </a:path>
              <a:path w="6275705" h="4919980">
                <a:moveTo>
                  <a:pt x="6231128" y="158750"/>
                </a:moveTo>
                <a:lnTo>
                  <a:pt x="6199378" y="158750"/>
                </a:lnTo>
                <a:lnTo>
                  <a:pt x="6237478" y="234950"/>
                </a:lnTo>
                <a:lnTo>
                  <a:pt x="6269228" y="171450"/>
                </a:lnTo>
                <a:lnTo>
                  <a:pt x="6231128" y="171450"/>
                </a:lnTo>
                <a:lnTo>
                  <a:pt x="6231128" y="158750"/>
                </a:lnTo>
                <a:close/>
              </a:path>
              <a:path w="6275705" h="4919980">
                <a:moveTo>
                  <a:pt x="6231128" y="6350"/>
                </a:moveTo>
                <a:lnTo>
                  <a:pt x="6231128" y="171450"/>
                </a:lnTo>
                <a:lnTo>
                  <a:pt x="6243828" y="171450"/>
                </a:lnTo>
                <a:lnTo>
                  <a:pt x="6243828" y="12700"/>
                </a:lnTo>
                <a:lnTo>
                  <a:pt x="6237478" y="12700"/>
                </a:lnTo>
                <a:lnTo>
                  <a:pt x="6231128" y="6350"/>
                </a:lnTo>
                <a:close/>
              </a:path>
              <a:path w="6275705" h="4919980">
                <a:moveTo>
                  <a:pt x="6275578" y="158750"/>
                </a:moveTo>
                <a:lnTo>
                  <a:pt x="6243828" y="158750"/>
                </a:lnTo>
                <a:lnTo>
                  <a:pt x="6243828" y="171450"/>
                </a:lnTo>
                <a:lnTo>
                  <a:pt x="6269228" y="171450"/>
                </a:lnTo>
                <a:lnTo>
                  <a:pt x="6275578" y="158750"/>
                </a:lnTo>
                <a:close/>
              </a:path>
              <a:path w="6275705" h="4919980">
                <a:moveTo>
                  <a:pt x="2958465" y="6350"/>
                </a:moveTo>
                <a:lnTo>
                  <a:pt x="2952115" y="12700"/>
                </a:lnTo>
                <a:lnTo>
                  <a:pt x="2958465" y="12700"/>
                </a:lnTo>
                <a:lnTo>
                  <a:pt x="2958465" y="6350"/>
                </a:lnTo>
                <a:close/>
              </a:path>
              <a:path w="6275705" h="4919980">
                <a:moveTo>
                  <a:pt x="6231128" y="6350"/>
                </a:moveTo>
                <a:lnTo>
                  <a:pt x="2958465" y="6350"/>
                </a:lnTo>
                <a:lnTo>
                  <a:pt x="2958465" y="12700"/>
                </a:lnTo>
                <a:lnTo>
                  <a:pt x="6231128" y="12700"/>
                </a:lnTo>
                <a:lnTo>
                  <a:pt x="6231128" y="6350"/>
                </a:lnTo>
                <a:close/>
              </a:path>
              <a:path w="6275705" h="4919980">
                <a:moveTo>
                  <a:pt x="6243828" y="6350"/>
                </a:moveTo>
                <a:lnTo>
                  <a:pt x="6231128" y="6350"/>
                </a:lnTo>
                <a:lnTo>
                  <a:pt x="6237478" y="12700"/>
                </a:lnTo>
                <a:lnTo>
                  <a:pt x="6243828" y="12700"/>
                </a:lnTo>
                <a:lnTo>
                  <a:pt x="6243828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736" y="1214627"/>
            <a:ext cx="5533644" cy="26639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2174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343782"/>
            <a:ext cx="41713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restou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comparar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penúltimo </a:t>
            </a:r>
            <a:r>
              <a:rPr sz="2400" spc="-10" dirty="0">
                <a:latin typeface="Calibri"/>
                <a:cs typeface="Calibri"/>
              </a:rPr>
              <a:t>valor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último,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comparar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troca.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03365" y="3999103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Pronto! Agora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temos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4352" y="4607052"/>
            <a:ext cx="6141720" cy="13395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5604" y="1155191"/>
            <a:ext cx="5807963" cy="55275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333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386840" algn="l"/>
                <a:tab pos="1845945" algn="l"/>
              </a:tabLst>
            </a:pPr>
            <a:r>
              <a:rPr sz="2400" spc="-5" dirty="0">
                <a:latin typeface="Calibri"/>
                <a:cs typeface="Calibri"/>
              </a:rPr>
              <a:t>Algoritmo	</a:t>
            </a:r>
            <a:r>
              <a:rPr sz="2400" dirty="0">
                <a:latin typeface="Calibri"/>
                <a:cs typeface="Calibri"/>
              </a:rPr>
              <a:t>de	</a:t>
            </a:r>
            <a:r>
              <a:rPr sz="2400" spc="-10" dirty="0">
                <a:latin typeface="Calibri"/>
                <a:cs typeface="Calibri"/>
              </a:rPr>
              <a:t>ordenação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“Bubble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parte</a:t>
            </a:r>
            <a:r>
              <a:rPr sz="2400" b="1" spc="-5" dirty="0">
                <a:latin typeface="Calibri"/>
                <a:cs typeface="Calibri"/>
              </a:rPr>
              <a:t> 1/2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6" y="1229867"/>
            <a:ext cx="5666232" cy="54056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943224"/>
            <a:ext cx="1736725" cy="1918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“Bubble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parte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2/2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9651" y="2636520"/>
            <a:ext cx="3649979" cy="39654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152</a:t>
            </a:fld>
            <a:endParaRPr spc="-5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002282"/>
            <a:ext cx="7677784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620" indent="-457200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Explique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funciona </a:t>
            </a:r>
            <a:r>
              <a:rPr sz="2400" dirty="0">
                <a:latin typeface="Calibri"/>
                <a:cs typeface="Calibri"/>
              </a:rPr>
              <a:t>o algoritmo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Sort.</a:t>
            </a:r>
            <a:endParaRPr sz="24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Com base </a:t>
            </a:r>
            <a:r>
              <a:rPr sz="2400" spc="-10" dirty="0">
                <a:latin typeface="Calibri"/>
                <a:cs typeface="Calibri"/>
              </a:rPr>
              <a:t>no funcionamento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" dirty="0">
                <a:latin typeface="Calibri"/>
                <a:cs typeface="Calibri"/>
              </a:rPr>
              <a:t>Sort,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correto </a:t>
            </a:r>
            <a:r>
              <a:rPr sz="2400" spc="-5" dirty="0">
                <a:latin typeface="Calibri"/>
                <a:cs typeface="Calibri"/>
              </a:rPr>
              <a:t>afirmar que </a:t>
            </a:r>
            <a:r>
              <a:rPr sz="2400" dirty="0">
                <a:latin typeface="Calibri"/>
                <a:cs typeface="Calibri"/>
              </a:rPr>
              <a:t>ele é ideal </a:t>
            </a:r>
            <a:r>
              <a:rPr sz="2400" spc="-10" dirty="0">
                <a:latin typeface="Calibri"/>
                <a:cs typeface="Calibri"/>
              </a:rPr>
              <a:t>para ordenar </a:t>
            </a:r>
            <a:r>
              <a:rPr sz="2400" spc="-5" dirty="0">
                <a:latin typeface="Calibri"/>
                <a:cs typeface="Calibri"/>
              </a:rPr>
              <a:t>pequenas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números?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Justifique.</a:t>
            </a:r>
            <a:endParaRPr sz="24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7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7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7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spc="7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7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L="4699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ordenálos.</a:t>
            </a:r>
            <a:endParaRPr sz="2400">
              <a:latin typeface="Calibri"/>
              <a:cs typeface="Calibri"/>
            </a:endParaRPr>
          </a:p>
          <a:p>
            <a:pPr marL="469900" marR="7620" indent="-457200" algn="just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ordenar</a:t>
            </a:r>
            <a:r>
              <a:rPr sz="2400" spc="-5" dirty="0">
                <a:latin typeface="Calibri"/>
                <a:cs typeface="Calibri"/>
              </a:rPr>
              <a:t> 10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inseridos </a:t>
            </a:r>
            <a:r>
              <a:rPr sz="2400" dirty="0">
                <a:latin typeface="Calibri"/>
                <a:cs typeface="Calibri"/>
              </a:rPr>
              <a:t>pelo </a:t>
            </a:r>
            <a:r>
              <a:rPr sz="2400" spc="-5" dirty="0">
                <a:latin typeface="Calibri"/>
                <a:cs typeface="Calibri"/>
              </a:rPr>
              <a:t>usuário. </a:t>
            </a:r>
            <a:r>
              <a:rPr sz="2400" spc="-20" dirty="0">
                <a:latin typeface="Calibri"/>
                <a:cs typeface="Calibri"/>
              </a:rPr>
              <a:t>Porém </a:t>
            </a:r>
            <a:r>
              <a:rPr sz="2400" dirty="0">
                <a:latin typeface="Calibri"/>
                <a:cs typeface="Calibri"/>
              </a:rPr>
              <a:t>após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lista,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mostrados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ordem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somente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números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759" y="1865376"/>
            <a:ext cx="3063240" cy="36896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5955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88489"/>
            <a:ext cx="75228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317500" algn="l"/>
              </a:tabLst>
            </a:pP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usuário 10 nomes 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alunos.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" dirty="0">
                <a:latin typeface="Calibri"/>
                <a:cs typeface="Calibri"/>
              </a:rPr>
              <a:t>Sort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notas, </a:t>
            </a:r>
            <a:r>
              <a:rPr sz="2400" spc="-15" dirty="0">
                <a:latin typeface="Calibri"/>
                <a:cs typeface="Calibri"/>
              </a:rPr>
              <a:t>importante </a:t>
            </a:r>
            <a:r>
              <a:rPr sz="2400" spc="-10" dirty="0">
                <a:latin typeface="Calibri"/>
                <a:cs typeface="Calibri"/>
              </a:rPr>
              <a:t>ressaltar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respectivos</a:t>
            </a:r>
            <a:r>
              <a:rPr sz="2400" spc="-5" dirty="0">
                <a:latin typeface="Calibri"/>
                <a:cs typeface="Calibri"/>
              </a:rPr>
              <a:t> 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alunos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devem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junto</a:t>
            </a:r>
            <a:r>
              <a:rPr sz="2400" spc="-10" dirty="0">
                <a:latin typeface="Calibri"/>
                <a:cs typeface="Calibri"/>
              </a:rPr>
              <a:t> com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5"/>
            </a:pPr>
            <a:endParaRPr sz="2350">
              <a:latin typeface="Calibri"/>
              <a:cs typeface="Calibri"/>
            </a:endParaRPr>
          </a:p>
          <a:p>
            <a:pPr marL="311150" indent="-299085" algn="just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11785" algn="l"/>
              </a:tabLst>
            </a:pPr>
            <a:r>
              <a:rPr sz="2400" spc="-10" dirty="0">
                <a:latin typeface="Calibri"/>
                <a:cs typeface="Calibri"/>
              </a:rPr>
              <a:t>Pesquise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cite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6152" y="2199132"/>
            <a:ext cx="3028188" cy="30281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154</a:t>
            </a:fld>
            <a:endParaRPr spc="-5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6541008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43785" y="4631512"/>
            <a:ext cx="343471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Procedimento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697863"/>
            <a:ext cx="410337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grande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porções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menores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denominadas de módulos,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consistir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código-fonte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apenas</a:t>
            </a:r>
            <a:r>
              <a:rPr sz="2400" spc="-10" dirty="0">
                <a:latin typeface="Calibri"/>
                <a:cs typeface="Calibri"/>
              </a:rPr>
              <a:t> rotinas.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624273"/>
            <a:ext cx="2257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7214" algn="l"/>
              </a:tabLst>
            </a:pPr>
            <a:r>
              <a:rPr sz="2400" dirty="0">
                <a:latin typeface="Calibri"/>
                <a:cs typeface="Calibri"/>
              </a:rPr>
              <a:t>classifi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adas	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258817"/>
            <a:ext cx="3286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1725" algn="l"/>
                <a:tab pos="2397760" algn="l"/>
              </a:tabLst>
            </a:pPr>
            <a:r>
              <a:rPr sz="2400" spc="-5" dirty="0">
                <a:latin typeface="Calibri"/>
                <a:cs typeface="Calibri"/>
              </a:rPr>
              <a:t>Essa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podem</a:t>
            </a:r>
            <a:endParaRPr sz="2400">
              <a:latin typeface="Calibri"/>
              <a:cs typeface="Calibri"/>
            </a:endParaRPr>
          </a:p>
          <a:p>
            <a:pPr marL="25654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dois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9934" y="4258817"/>
            <a:ext cx="718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49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  </a:t>
            </a:r>
            <a:r>
              <a:rPr sz="2400" dirty="0">
                <a:latin typeface="Calibri"/>
                <a:cs typeface="Calibri"/>
              </a:rPr>
              <a:t>tip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987544"/>
            <a:ext cx="3809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funções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procedimentos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64402" y="2867609"/>
            <a:ext cx="522859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procedimentos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são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rotinas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executam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 determinada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tarefa,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utilizando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argumentos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recebidos,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sem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retornar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valor.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0338" y="2622550"/>
            <a:ext cx="6464300" cy="3144520"/>
          </a:xfrm>
          <a:custGeom>
            <a:avLst/>
            <a:gdLst/>
            <a:ahLst/>
            <a:cxnLst/>
            <a:rect l="l" t="t" r="r" b="b"/>
            <a:pathLst>
              <a:path w="6464300" h="3144520">
                <a:moveTo>
                  <a:pt x="12700" y="2909189"/>
                </a:moveTo>
                <a:lnTo>
                  <a:pt x="0" y="2909189"/>
                </a:lnTo>
                <a:lnTo>
                  <a:pt x="0" y="3144139"/>
                </a:lnTo>
                <a:lnTo>
                  <a:pt x="2941192" y="3144139"/>
                </a:lnTo>
                <a:lnTo>
                  <a:pt x="2941192" y="3137789"/>
                </a:lnTo>
                <a:lnTo>
                  <a:pt x="12700" y="3137789"/>
                </a:lnTo>
                <a:lnTo>
                  <a:pt x="6350" y="3131439"/>
                </a:lnTo>
                <a:lnTo>
                  <a:pt x="12700" y="3131439"/>
                </a:lnTo>
                <a:lnTo>
                  <a:pt x="12700" y="2909189"/>
                </a:lnTo>
                <a:close/>
              </a:path>
              <a:path w="6464300" h="3144520">
                <a:moveTo>
                  <a:pt x="12700" y="3131439"/>
                </a:moveTo>
                <a:lnTo>
                  <a:pt x="6350" y="3131439"/>
                </a:lnTo>
                <a:lnTo>
                  <a:pt x="12700" y="3137789"/>
                </a:lnTo>
                <a:lnTo>
                  <a:pt x="12700" y="3131439"/>
                </a:lnTo>
                <a:close/>
              </a:path>
              <a:path w="6464300" h="3144520">
                <a:moveTo>
                  <a:pt x="2928492" y="3131439"/>
                </a:moveTo>
                <a:lnTo>
                  <a:pt x="12700" y="3131439"/>
                </a:lnTo>
                <a:lnTo>
                  <a:pt x="12700" y="3137789"/>
                </a:lnTo>
                <a:lnTo>
                  <a:pt x="2928492" y="3137789"/>
                </a:lnTo>
                <a:lnTo>
                  <a:pt x="2928492" y="3131439"/>
                </a:lnTo>
                <a:close/>
              </a:path>
              <a:path w="6464300" h="3144520">
                <a:moveTo>
                  <a:pt x="6432550" y="0"/>
                </a:moveTo>
                <a:lnTo>
                  <a:pt x="2928492" y="0"/>
                </a:lnTo>
                <a:lnTo>
                  <a:pt x="2928492" y="3137789"/>
                </a:lnTo>
                <a:lnTo>
                  <a:pt x="2934842" y="3131439"/>
                </a:lnTo>
                <a:lnTo>
                  <a:pt x="2941192" y="3131439"/>
                </a:lnTo>
                <a:lnTo>
                  <a:pt x="2941192" y="12700"/>
                </a:lnTo>
                <a:lnTo>
                  <a:pt x="2934842" y="12700"/>
                </a:lnTo>
                <a:lnTo>
                  <a:pt x="2941192" y="6350"/>
                </a:lnTo>
                <a:lnTo>
                  <a:pt x="6432550" y="6350"/>
                </a:lnTo>
                <a:lnTo>
                  <a:pt x="6432550" y="0"/>
                </a:lnTo>
                <a:close/>
              </a:path>
              <a:path w="6464300" h="3144520">
                <a:moveTo>
                  <a:pt x="2941192" y="3131439"/>
                </a:moveTo>
                <a:lnTo>
                  <a:pt x="2934842" y="3131439"/>
                </a:lnTo>
                <a:lnTo>
                  <a:pt x="2928492" y="3137789"/>
                </a:lnTo>
                <a:lnTo>
                  <a:pt x="2941192" y="3137789"/>
                </a:lnTo>
                <a:lnTo>
                  <a:pt x="2941192" y="3131439"/>
                </a:lnTo>
                <a:close/>
              </a:path>
              <a:path w="6464300" h="3144520">
                <a:moveTo>
                  <a:pt x="6419850" y="158750"/>
                </a:moveTo>
                <a:lnTo>
                  <a:pt x="6388100" y="158750"/>
                </a:lnTo>
                <a:lnTo>
                  <a:pt x="6426200" y="234950"/>
                </a:lnTo>
                <a:lnTo>
                  <a:pt x="6457950" y="171450"/>
                </a:lnTo>
                <a:lnTo>
                  <a:pt x="6419850" y="171450"/>
                </a:lnTo>
                <a:lnTo>
                  <a:pt x="6419850" y="158750"/>
                </a:lnTo>
                <a:close/>
              </a:path>
              <a:path w="6464300" h="3144520">
                <a:moveTo>
                  <a:pt x="6419850" y="6350"/>
                </a:moveTo>
                <a:lnTo>
                  <a:pt x="6419850" y="171450"/>
                </a:lnTo>
                <a:lnTo>
                  <a:pt x="6432550" y="171450"/>
                </a:lnTo>
                <a:lnTo>
                  <a:pt x="6432550" y="12700"/>
                </a:lnTo>
                <a:lnTo>
                  <a:pt x="6426200" y="12700"/>
                </a:lnTo>
                <a:lnTo>
                  <a:pt x="6419850" y="6350"/>
                </a:lnTo>
                <a:close/>
              </a:path>
              <a:path w="6464300" h="3144520">
                <a:moveTo>
                  <a:pt x="6464300" y="158750"/>
                </a:moveTo>
                <a:lnTo>
                  <a:pt x="6432550" y="158750"/>
                </a:lnTo>
                <a:lnTo>
                  <a:pt x="6432550" y="171450"/>
                </a:lnTo>
                <a:lnTo>
                  <a:pt x="6457950" y="171450"/>
                </a:lnTo>
                <a:lnTo>
                  <a:pt x="6464300" y="158750"/>
                </a:lnTo>
                <a:close/>
              </a:path>
              <a:path w="6464300" h="3144520">
                <a:moveTo>
                  <a:pt x="2941192" y="6350"/>
                </a:moveTo>
                <a:lnTo>
                  <a:pt x="2934842" y="12700"/>
                </a:lnTo>
                <a:lnTo>
                  <a:pt x="2941192" y="12700"/>
                </a:lnTo>
                <a:lnTo>
                  <a:pt x="2941192" y="6350"/>
                </a:lnTo>
                <a:close/>
              </a:path>
              <a:path w="6464300" h="3144520">
                <a:moveTo>
                  <a:pt x="6419850" y="6350"/>
                </a:moveTo>
                <a:lnTo>
                  <a:pt x="2941192" y="6350"/>
                </a:lnTo>
                <a:lnTo>
                  <a:pt x="2941192" y="12700"/>
                </a:lnTo>
                <a:lnTo>
                  <a:pt x="6419850" y="12700"/>
                </a:lnTo>
                <a:lnTo>
                  <a:pt x="6419850" y="6350"/>
                </a:lnTo>
                <a:close/>
              </a:path>
              <a:path w="6464300" h="3144520">
                <a:moveTo>
                  <a:pt x="6432550" y="6350"/>
                </a:moveTo>
                <a:lnTo>
                  <a:pt x="6419850" y="6350"/>
                </a:lnTo>
                <a:lnTo>
                  <a:pt x="6426200" y="12700"/>
                </a:lnTo>
                <a:lnTo>
                  <a:pt x="6432550" y="12700"/>
                </a:lnTo>
                <a:lnTo>
                  <a:pt x="643255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156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627880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fora 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Início,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“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55" dirty="0">
                <a:latin typeface="Calibri"/>
                <a:cs typeface="Calibri"/>
              </a:rPr>
              <a:t>”,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2182" y="3543045"/>
            <a:ext cx="3141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  <a:tabLst>
                <a:tab pos="742315" algn="l"/>
                <a:tab pos="925194" algn="l"/>
                <a:tab pos="1374775" algn="l"/>
                <a:tab pos="1984375" algn="l"/>
                <a:tab pos="2588260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ele	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chama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	men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em	</a:t>
            </a:r>
            <a:r>
              <a:rPr sz="2400" spc="-2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" y="3543045"/>
            <a:ext cx="12719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  Mundo!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14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5006466"/>
            <a:ext cx="4627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68935" algn="l"/>
                <a:tab pos="1678305" algn="l"/>
                <a:tab pos="2178050" algn="l"/>
                <a:tab pos="410337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chamada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oce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ime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e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feita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17.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585459" y="0"/>
            <a:ext cx="6606540" cy="6390640"/>
            <a:chOff x="5585459" y="0"/>
            <a:chExt cx="6606540" cy="63906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9483" y="0"/>
              <a:ext cx="5652516" cy="44744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5459" y="4716779"/>
              <a:ext cx="4477512" cy="16733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157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743" y="0"/>
            <a:ext cx="5858256" cy="6460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4627880" cy="454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Parâmetros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decorrentes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expressão,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enviado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função.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abaixo</a:t>
            </a:r>
            <a:r>
              <a:rPr sz="2400" spc="-10" dirty="0">
                <a:latin typeface="Calibri"/>
                <a:cs typeface="Calibri"/>
              </a:rPr>
              <a:t> queremos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receba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faça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saudação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personalizada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5936" y="0"/>
            <a:ext cx="5846064" cy="6460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5361305" cy="454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-5" dirty="0">
                <a:latin typeface="Calibri"/>
                <a:cs typeface="Calibri"/>
              </a:rPr>
              <a:t> 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chamada de 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caracter.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25 </a:t>
            </a:r>
            <a:r>
              <a:rPr sz="2400" dirty="0">
                <a:latin typeface="Calibri"/>
                <a:cs typeface="Calibri"/>
              </a:rPr>
              <a:t>lemos o </a:t>
            </a:r>
            <a:r>
              <a:rPr sz="2400" spc="-10" dirty="0">
                <a:latin typeface="Calibri"/>
                <a:cs typeface="Calibri"/>
              </a:rPr>
              <a:t>nome digitado </a:t>
            </a:r>
            <a:r>
              <a:rPr sz="2400" spc="-5" dirty="0">
                <a:latin typeface="Calibri"/>
                <a:cs typeface="Calibri"/>
              </a:rPr>
              <a:t>pelo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linha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31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chamamos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1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passando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parâmetro.</a:t>
            </a:r>
            <a:endParaRPr sz="240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linhas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nosso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35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703957"/>
            <a:ext cx="41592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Apesar de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linguagens 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teoria </a:t>
            </a:r>
            <a:r>
              <a:rPr sz="2400" spc="-10" dirty="0">
                <a:latin typeface="Calibri"/>
                <a:cs typeface="Calibri"/>
              </a:rPr>
              <a:t>alcançar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lógico,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3801617"/>
            <a:ext cx="4159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100"/>
              </a:spcBef>
              <a:tabLst>
                <a:tab pos="1430655" algn="l"/>
                <a:tab pos="2240280" algn="l"/>
                <a:tab pos="3074035" algn="l"/>
                <a:tab pos="382270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oncei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tipo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167378"/>
            <a:ext cx="4159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11350" algn="l"/>
                <a:tab pos="1963420" algn="l"/>
                <a:tab pos="2882265" algn="l"/>
              </a:tabLst>
            </a:pPr>
            <a:r>
              <a:rPr sz="2400" spc="-20" dirty="0">
                <a:latin typeface="Calibri"/>
                <a:cs typeface="Calibri"/>
              </a:rPr>
              <a:t>programação,		</a:t>
            </a:r>
            <a:r>
              <a:rPr sz="2400" spc="-10" dirty="0">
                <a:latin typeface="Calibri"/>
                <a:cs typeface="Calibri"/>
              </a:rPr>
              <a:t>estruturamos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ens	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898593"/>
            <a:ext cx="4156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175" algn="l"/>
                <a:tab pos="1438910" algn="l"/>
                <a:tab pos="2307590" algn="l"/>
                <a:tab pos="2999740" algn="l"/>
              </a:tabLst>
            </a:pPr>
            <a:r>
              <a:rPr sz="2400" dirty="0">
                <a:latin typeface="Calibri"/>
                <a:cs typeface="Calibri"/>
              </a:rPr>
              <a:t>maio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	e	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ais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seus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54070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Conceito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5615" y="2899410"/>
            <a:ext cx="546036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Estruturada;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Linear;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Modular;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Orientada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Eventos;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Orientada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Objeto.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52415" y="2442972"/>
            <a:ext cx="1222375" cy="3150235"/>
            <a:chOff x="4852415" y="2442972"/>
            <a:chExt cx="1222375" cy="31502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2415" y="2442972"/>
              <a:ext cx="1222248" cy="31501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78323" y="2468880"/>
              <a:ext cx="1120140" cy="3048000"/>
            </a:xfrm>
            <a:custGeom>
              <a:avLst/>
              <a:gdLst/>
              <a:ahLst/>
              <a:cxnLst/>
              <a:rect l="l" t="t" r="r" b="b"/>
              <a:pathLst>
                <a:path w="1120139" h="3048000">
                  <a:moveTo>
                    <a:pt x="560070" y="0"/>
                  </a:moveTo>
                  <a:lnTo>
                    <a:pt x="560070" y="762000"/>
                  </a:lnTo>
                  <a:lnTo>
                    <a:pt x="0" y="762000"/>
                  </a:lnTo>
                  <a:lnTo>
                    <a:pt x="0" y="2286000"/>
                  </a:lnTo>
                  <a:lnTo>
                    <a:pt x="560070" y="2286000"/>
                  </a:lnTo>
                  <a:lnTo>
                    <a:pt x="560070" y="3048000"/>
                  </a:lnTo>
                  <a:lnTo>
                    <a:pt x="1120139" y="1524000"/>
                  </a:lnTo>
                  <a:lnTo>
                    <a:pt x="56007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507" y="4572"/>
            <a:ext cx="5841492" cy="64617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7476" y="1378458"/>
            <a:ext cx="45034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 parâmetros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883" y="2456688"/>
            <a:ext cx="4136136" cy="38176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317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3812540" cy="2162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266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800735" algn="l"/>
                <a:tab pos="2053589" algn="l"/>
                <a:tab pos="2846070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cla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9040" y="3149295"/>
            <a:ext cx="5975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515614"/>
            <a:ext cx="46272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dentro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função,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“Var”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 a </a:t>
            </a:r>
            <a:r>
              <a:rPr sz="2400" spc="-15" dirty="0">
                <a:latin typeface="Calibri"/>
                <a:cs typeface="Calibri"/>
              </a:rPr>
              <a:t>variável dentro </a:t>
            </a:r>
            <a:r>
              <a:rPr sz="2400" spc="-5" dirty="0">
                <a:latin typeface="Calibri"/>
                <a:cs typeface="Calibri"/>
              </a:rPr>
              <a:t>dessa </a:t>
            </a:r>
            <a:r>
              <a:rPr sz="2400" spc="-15" dirty="0">
                <a:latin typeface="Calibri"/>
                <a:cs typeface="Calibri"/>
              </a:rPr>
              <a:t>seção, </a:t>
            </a:r>
            <a:r>
              <a:rPr sz="2400" spc="-10" dirty="0">
                <a:latin typeface="Calibri"/>
                <a:cs typeface="Calibri"/>
              </a:rPr>
              <a:t> 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71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162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26058"/>
            <a:ext cx="5242560" cy="272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93345" marR="161544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execução,</a:t>
            </a:r>
            <a:r>
              <a:rPr sz="2400" spc="4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quantas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chamemos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4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incrementaVariavelLocal</a:t>
            </a:r>
            <a:r>
              <a:rPr sz="2400" spc="-1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924680"/>
            <a:ext cx="21285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7760" algn="l"/>
                <a:tab pos="1473835" algn="l"/>
                <a:tab pos="1605280" algn="l"/>
              </a:tabLst>
            </a:pPr>
            <a:r>
              <a:rPr sz="2400" spc="-10" dirty="0">
                <a:latin typeface="Calibri"/>
                <a:cs typeface="Calibri"/>
              </a:rPr>
              <a:t>sempre	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ori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mo),	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9794" y="3924680"/>
            <a:ext cx="29743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  <a:tabLst>
                <a:tab pos="716280" algn="l"/>
                <a:tab pos="1062355" algn="l"/>
                <a:tab pos="2167890" algn="l"/>
              </a:tabLst>
            </a:pP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o	mes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(nes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5" dirty="0">
                <a:latin typeface="Calibri"/>
                <a:cs typeface="Calibri"/>
              </a:rPr>
              <a:t>cada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8473" y="4290136"/>
            <a:ext cx="21075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29285" algn="l"/>
                <a:tab pos="1329055" algn="l"/>
                <a:tab pos="1929130" algn="l"/>
              </a:tabLst>
            </a:pP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z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ele	é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656582"/>
            <a:ext cx="4882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63980" algn="l"/>
                <a:tab pos="1715135" algn="l"/>
                <a:tab pos="2874645" algn="l"/>
                <a:tab pos="3578860" algn="l"/>
                <a:tab pos="4714240" algn="l"/>
              </a:tabLst>
            </a:pPr>
            <a:r>
              <a:rPr sz="2400" dirty="0">
                <a:latin typeface="Calibri"/>
                <a:cs typeface="Calibri"/>
              </a:rPr>
              <a:t>ch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mado	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	0 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5" dirty="0">
                <a:latin typeface="Calibri"/>
                <a:cs typeface="Calibri"/>
              </a:rPr>
              <a:t> incrementado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71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7476" y="1226058"/>
            <a:ext cx="35509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787" y="3541776"/>
            <a:ext cx="4422648" cy="1906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1752"/>
            <a:ext cx="7011670" cy="53682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411480" algn="l"/>
                <a:tab pos="412115" algn="l"/>
                <a:tab pos="1146175" algn="l"/>
                <a:tab pos="1891664" algn="l"/>
                <a:tab pos="2380615" algn="l"/>
                <a:tab pos="3606165" algn="l"/>
                <a:tab pos="4004310" algn="l"/>
                <a:tab pos="4708525" algn="l"/>
                <a:tab pos="5028565" algn="l"/>
                <a:tab pos="5342255" algn="l"/>
                <a:tab pos="6601459" algn="l"/>
              </a:tabLst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ba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qua</a:t>
            </a:r>
            <a:r>
              <a:rPr sz="2400" dirty="0">
                <a:latin typeface="Calibri"/>
                <a:cs typeface="Calibri"/>
              </a:rPr>
              <a:t>l	é	a	</a:t>
            </a:r>
            <a:r>
              <a:rPr sz="2400" spc="-5" dirty="0">
                <a:latin typeface="Calibri"/>
                <a:cs typeface="Calibri"/>
              </a:rPr>
              <a:t>utilidad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5" dirty="0">
                <a:latin typeface="Calibri"/>
                <a:cs typeface="Calibri"/>
              </a:rPr>
              <a:t>em  </a:t>
            </a:r>
            <a:r>
              <a:rPr sz="2400" spc="-5" dirty="0">
                <a:latin typeface="Calibri"/>
                <a:cs typeface="Calibri"/>
              </a:rPr>
              <a:t>passarmos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procedimentos?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buAutoNum type="arabicPeriod"/>
              <a:tabLst>
                <a:tab pos="327025" algn="l"/>
              </a:tabLst>
            </a:pPr>
            <a:r>
              <a:rPr sz="2400" spc="-5" dirty="0">
                <a:latin typeface="Calibri"/>
                <a:cs typeface="Calibri"/>
              </a:rPr>
              <a:t>Explique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você </a:t>
            </a:r>
            <a:r>
              <a:rPr sz="2400" spc="-5" dirty="0">
                <a:latin typeface="Calibri"/>
                <a:cs typeface="Calibri"/>
              </a:rPr>
              <a:t>entendeu </a:t>
            </a:r>
            <a:r>
              <a:rPr sz="2400" spc="-10" dirty="0">
                <a:latin typeface="Calibri"/>
                <a:cs typeface="Calibri"/>
              </a:rPr>
              <a:t>sobre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exemplos </a:t>
            </a:r>
            <a:r>
              <a:rPr sz="2400" dirty="0">
                <a:latin typeface="Calibri"/>
                <a:cs typeface="Calibri"/>
              </a:rPr>
              <a:t>3 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num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global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2856" y="1292351"/>
            <a:ext cx="3819144" cy="45994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546426"/>
            <a:ext cx="41484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6.</a:t>
            </a:r>
            <a:r>
              <a:rPr sz="2400" b="1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possuirá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3278504"/>
            <a:ext cx="41490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45565" algn="l"/>
                <a:tab pos="2728595" algn="l"/>
                <a:tab pos="3075940" algn="l"/>
              </a:tabLst>
            </a:pPr>
            <a:r>
              <a:rPr sz="2400" spc="-5" dirty="0">
                <a:latin typeface="Calibri"/>
                <a:cs typeface="Calibri"/>
              </a:rPr>
              <a:t>ban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ári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  </a:t>
            </a:r>
            <a:r>
              <a:rPr sz="2400" spc="-20" dirty="0">
                <a:latin typeface="Calibri"/>
                <a:cs typeface="Calibri"/>
              </a:rPr>
              <a:t>abaixo,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porém,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cada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010405"/>
            <a:ext cx="183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9805" algn="l"/>
              </a:tabLst>
            </a:pPr>
            <a:r>
              <a:rPr sz="2400" dirty="0">
                <a:latin typeface="Calibri"/>
                <a:cs typeface="Calibri"/>
              </a:rPr>
              <a:t>menu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376166"/>
            <a:ext cx="1838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 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7101" y="4010405"/>
            <a:ext cx="20878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criado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seja,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5107381"/>
            <a:ext cx="308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6695" algn="l"/>
                <a:tab pos="2517775" algn="l"/>
              </a:tabLst>
            </a:pPr>
            <a:r>
              <a:rPr sz="2400" spc="-5" dirty="0">
                <a:latin typeface="Calibri"/>
                <a:cs typeface="Calibri"/>
              </a:rPr>
              <a:t>principal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5782" y="4741926"/>
            <a:ext cx="12172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100"/>
              </a:spcBef>
              <a:tabLst>
                <a:tab pos="487680" algn="l"/>
              </a:tabLst>
            </a:pPr>
            <a:r>
              <a:rPr sz="2400" dirty="0">
                <a:latin typeface="Calibri"/>
                <a:cs typeface="Calibri"/>
              </a:rPr>
              <a:t>o		menu  </a:t>
            </a:r>
            <a:r>
              <a:rPr sz="2400" spc="-5" dirty="0">
                <a:latin typeface="Calibri"/>
                <a:cs typeface="Calibri"/>
              </a:rPr>
              <a:t>sald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5473700"/>
            <a:ext cx="3016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extratos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empréstimos.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6" y="3500628"/>
            <a:ext cx="2471928" cy="29321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272785" y="1134236"/>
            <a:ext cx="643318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637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1,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em </a:t>
            </a:r>
            <a:r>
              <a:rPr sz="2400" spc="-5" dirty="0">
                <a:latin typeface="Calibri"/>
                <a:cs typeface="Calibri"/>
              </a:rPr>
              <a:t>seguida aparecer uma </a:t>
            </a:r>
            <a:r>
              <a:rPr sz="2400" spc="-10" dirty="0">
                <a:latin typeface="Calibri"/>
                <a:cs typeface="Calibri"/>
              </a:rPr>
              <a:t>tela com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saldo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fictício.</a:t>
            </a:r>
            <a:endParaRPr sz="24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2,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em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sistema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mencionar 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gastos </a:t>
            </a:r>
            <a:r>
              <a:rPr sz="2400" spc="-5" dirty="0">
                <a:latin typeface="Calibri"/>
                <a:cs typeface="Calibri"/>
              </a:rPr>
              <a:t>(fictícios)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recentes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cliente.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165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1447800"/>
            <a:ext cx="3505200" cy="41544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6400" y="1990166"/>
            <a:ext cx="742695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Se 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3, </a:t>
            </a:r>
            <a:r>
              <a:rPr sz="2400" spc="-20" dirty="0">
                <a:latin typeface="Calibri"/>
                <a:cs typeface="Calibri"/>
              </a:rPr>
              <a:t>deverá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aparecer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mensagem: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“Procure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agência</a:t>
            </a:r>
            <a:r>
              <a:rPr sz="2400" spc="-15" dirty="0">
                <a:latin typeface="Calibri"/>
                <a:cs typeface="Calibri"/>
              </a:rPr>
              <a:t> para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liberação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empréstimos.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Criar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fazendo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 </a:t>
            </a:r>
            <a:r>
              <a:rPr sz="2400" spc="-5" dirty="0">
                <a:latin typeface="Calibri"/>
                <a:cs typeface="Calibri"/>
              </a:rPr>
              <a:t> apenas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e </a:t>
            </a:r>
            <a:r>
              <a:rPr sz="2400" spc="-5" dirty="0">
                <a:latin typeface="Calibri"/>
                <a:cs typeface="Calibri"/>
              </a:rPr>
              <a:t>3,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5" dirty="0">
                <a:latin typeface="Calibri"/>
                <a:cs typeface="Calibri"/>
              </a:rPr>
              <a:t>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fora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intervalo,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apresentada com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dizeres: </a:t>
            </a:r>
            <a:r>
              <a:rPr sz="2400" spc="-10" dirty="0">
                <a:latin typeface="Calibri"/>
                <a:cs typeface="Calibri"/>
              </a:rPr>
              <a:t>“Opção inválida!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 E em </a:t>
            </a:r>
            <a:r>
              <a:rPr sz="2400" spc="-10" dirty="0">
                <a:latin typeface="Calibri"/>
                <a:cs typeface="Calibri"/>
              </a:rPr>
              <a:t>seguida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dirty="0">
                <a:latin typeface="Calibri"/>
                <a:cs typeface="Calibri"/>
              </a:rPr>
              <a:t>ser </a:t>
            </a:r>
            <a:r>
              <a:rPr sz="2400" spc="-5" dirty="0">
                <a:latin typeface="Calibri"/>
                <a:cs typeface="Calibri"/>
              </a:rPr>
              <a:t>solicitada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novamente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-10" dirty="0">
                <a:latin typeface="Calibri"/>
                <a:cs typeface="Calibri"/>
              </a:rPr>
              <a:t> digite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opção</a:t>
            </a:r>
            <a:r>
              <a:rPr sz="2400" spc="-5" dirty="0">
                <a:latin typeface="Calibri"/>
                <a:cs typeface="Calibri"/>
              </a:rPr>
              <a:t> válida.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267839"/>
            <a:ext cx="5292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10080" algn="l"/>
              </a:tabLst>
            </a:pPr>
            <a:r>
              <a:rPr sz="2400" b="1" spc="-5" dirty="0">
                <a:latin typeface="Calibri"/>
                <a:cs typeface="Calibri"/>
              </a:rPr>
              <a:t>7.</a:t>
            </a:r>
            <a:r>
              <a:rPr sz="2400" b="1" spc="4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VISUALG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0708" y="1882139"/>
            <a:ext cx="10734040" cy="3994785"/>
            <a:chOff x="330708" y="1882139"/>
            <a:chExt cx="10734040" cy="39947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708" y="3558539"/>
              <a:ext cx="4945380" cy="23180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5912" y="1882139"/>
              <a:ext cx="4148328" cy="19171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5921" y="877061"/>
            <a:ext cx="4090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60375" algn="l"/>
                <a:tab pos="1199515" algn="l"/>
                <a:tab pos="2313940" algn="l"/>
                <a:tab pos="2962910" algn="l"/>
                <a:tab pos="392493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r	limpa	e  </a:t>
            </a:r>
            <a:r>
              <a:rPr sz="2400" spc="-5" dirty="0">
                <a:latin typeface="Calibri"/>
                <a:cs typeface="Calibri"/>
              </a:rPr>
              <a:t>aparecer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167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2789" y="4320920"/>
            <a:ext cx="52260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OBS: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cada opção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(soma,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subtração,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multiplicação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divisão)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crie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procedimento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escreva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resultado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da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operação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matemática.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475738"/>
            <a:ext cx="50031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similares </a:t>
            </a:r>
            <a:r>
              <a:rPr sz="2400" dirty="0">
                <a:latin typeface="Calibri"/>
                <a:cs typeface="Calibri"/>
              </a:rPr>
              <a:t>às </a:t>
            </a:r>
            <a:r>
              <a:rPr sz="2400" spc="-15" dirty="0">
                <a:latin typeface="Calibri"/>
                <a:cs typeface="Calibri"/>
              </a:rPr>
              <a:t>existentes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Matemática, 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elas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passados como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devolvem 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resultante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cálculos.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são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ótimas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elas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repetitivas.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85976"/>
            <a:ext cx="163957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3913" y="1914270"/>
            <a:ext cx="460057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exemplo,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criar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função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calcular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média,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então toda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vez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for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necessário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calcular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média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poderemos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utilizar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essa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função.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9917" y="1668526"/>
            <a:ext cx="6361430" cy="4445000"/>
          </a:xfrm>
          <a:custGeom>
            <a:avLst/>
            <a:gdLst/>
            <a:ahLst/>
            <a:cxnLst/>
            <a:rect l="l" t="t" r="r" b="b"/>
            <a:pathLst>
              <a:path w="6361430" h="4445000">
                <a:moveTo>
                  <a:pt x="12700" y="4209567"/>
                </a:moveTo>
                <a:lnTo>
                  <a:pt x="0" y="4209567"/>
                </a:lnTo>
                <a:lnTo>
                  <a:pt x="0" y="4444542"/>
                </a:lnTo>
                <a:lnTo>
                  <a:pt x="3271011" y="4444542"/>
                </a:lnTo>
                <a:lnTo>
                  <a:pt x="3271011" y="4438192"/>
                </a:lnTo>
                <a:lnTo>
                  <a:pt x="12700" y="4438192"/>
                </a:lnTo>
                <a:lnTo>
                  <a:pt x="6350" y="4431842"/>
                </a:lnTo>
                <a:lnTo>
                  <a:pt x="12700" y="4431842"/>
                </a:lnTo>
                <a:lnTo>
                  <a:pt x="12700" y="4209567"/>
                </a:lnTo>
                <a:close/>
              </a:path>
              <a:path w="6361430" h="4445000">
                <a:moveTo>
                  <a:pt x="12700" y="4431842"/>
                </a:moveTo>
                <a:lnTo>
                  <a:pt x="6350" y="4431842"/>
                </a:lnTo>
                <a:lnTo>
                  <a:pt x="12700" y="4438192"/>
                </a:lnTo>
                <a:lnTo>
                  <a:pt x="12700" y="4431842"/>
                </a:lnTo>
                <a:close/>
              </a:path>
              <a:path w="6361430" h="4445000">
                <a:moveTo>
                  <a:pt x="3258311" y="4431842"/>
                </a:moveTo>
                <a:lnTo>
                  <a:pt x="12700" y="4431842"/>
                </a:lnTo>
                <a:lnTo>
                  <a:pt x="12700" y="4438192"/>
                </a:lnTo>
                <a:lnTo>
                  <a:pt x="3258311" y="4438192"/>
                </a:lnTo>
                <a:lnTo>
                  <a:pt x="3258311" y="4431842"/>
                </a:lnTo>
                <a:close/>
              </a:path>
              <a:path w="6361430" h="4445000">
                <a:moveTo>
                  <a:pt x="6329426" y="0"/>
                </a:moveTo>
                <a:lnTo>
                  <a:pt x="3258311" y="0"/>
                </a:lnTo>
                <a:lnTo>
                  <a:pt x="3258311" y="4438192"/>
                </a:lnTo>
                <a:lnTo>
                  <a:pt x="3264661" y="4431842"/>
                </a:lnTo>
                <a:lnTo>
                  <a:pt x="3271011" y="4431842"/>
                </a:lnTo>
                <a:lnTo>
                  <a:pt x="3271011" y="12700"/>
                </a:lnTo>
                <a:lnTo>
                  <a:pt x="3264661" y="12700"/>
                </a:lnTo>
                <a:lnTo>
                  <a:pt x="3271011" y="6350"/>
                </a:lnTo>
                <a:lnTo>
                  <a:pt x="6329426" y="6350"/>
                </a:lnTo>
                <a:lnTo>
                  <a:pt x="6329426" y="0"/>
                </a:lnTo>
                <a:close/>
              </a:path>
              <a:path w="6361430" h="4445000">
                <a:moveTo>
                  <a:pt x="3271011" y="4431842"/>
                </a:moveTo>
                <a:lnTo>
                  <a:pt x="3264661" y="4431842"/>
                </a:lnTo>
                <a:lnTo>
                  <a:pt x="3258311" y="4438192"/>
                </a:lnTo>
                <a:lnTo>
                  <a:pt x="3271011" y="4438192"/>
                </a:lnTo>
                <a:lnTo>
                  <a:pt x="3271011" y="4431842"/>
                </a:lnTo>
                <a:close/>
              </a:path>
              <a:path w="6361430" h="4445000">
                <a:moveTo>
                  <a:pt x="6316726" y="158750"/>
                </a:moveTo>
                <a:lnTo>
                  <a:pt x="6284976" y="158750"/>
                </a:lnTo>
                <a:lnTo>
                  <a:pt x="6323076" y="234950"/>
                </a:lnTo>
                <a:lnTo>
                  <a:pt x="6354826" y="171450"/>
                </a:lnTo>
                <a:lnTo>
                  <a:pt x="6316726" y="171450"/>
                </a:lnTo>
                <a:lnTo>
                  <a:pt x="6316726" y="158750"/>
                </a:lnTo>
                <a:close/>
              </a:path>
              <a:path w="6361430" h="4445000">
                <a:moveTo>
                  <a:pt x="6316726" y="6350"/>
                </a:moveTo>
                <a:lnTo>
                  <a:pt x="6316726" y="171450"/>
                </a:lnTo>
                <a:lnTo>
                  <a:pt x="6329426" y="171450"/>
                </a:lnTo>
                <a:lnTo>
                  <a:pt x="6329426" y="12700"/>
                </a:lnTo>
                <a:lnTo>
                  <a:pt x="6323076" y="12700"/>
                </a:lnTo>
                <a:lnTo>
                  <a:pt x="6316726" y="6350"/>
                </a:lnTo>
                <a:close/>
              </a:path>
              <a:path w="6361430" h="4445000">
                <a:moveTo>
                  <a:pt x="6361176" y="158750"/>
                </a:moveTo>
                <a:lnTo>
                  <a:pt x="6329426" y="158750"/>
                </a:lnTo>
                <a:lnTo>
                  <a:pt x="6329426" y="171450"/>
                </a:lnTo>
                <a:lnTo>
                  <a:pt x="6354826" y="171450"/>
                </a:lnTo>
                <a:lnTo>
                  <a:pt x="6361176" y="158750"/>
                </a:lnTo>
                <a:close/>
              </a:path>
              <a:path w="6361430" h="4445000">
                <a:moveTo>
                  <a:pt x="3271011" y="6350"/>
                </a:moveTo>
                <a:lnTo>
                  <a:pt x="3264661" y="12700"/>
                </a:lnTo>
                <a:lnTo>
                  <a:pt x="3271011" y="12700"/>
                </a:lnTo>
                <a:lnTo>
                  <a:pt x="3271011" y="6350"/>
                </a:lnTo>
                <a:close/>
              </a:path>
              <a:path w="6361430" h="4445000">
                <a:moveTo>
                  <a:pt x="6316726" y="6350"/>
                </a:moveTo>
                <a:lnTo>
                  <a:pt x="3271011" y="6350"/>
                </a:lnTo>
                <a:lnTo>
                  <a:pt x="3271011" y="12700"/>
                </a:lnTo>
                <a:lnTo>
                  <a:pt x="6316726" y="12700"/>
                </a:lnTo>
                <a:lnTo>
                  <a:pt x="6316726" y="6350"/>
                </a:lnTo>
                <a:close/>
              </a:path>
              <a:path w="6361430" h="4445000">
                <a:moveTo>
                  <a:pt x="6329426" y="6350"/>
                </a:moveTo>
                <a:lnTo>
                  <a:pt x="6316726" y="6350"/>
                </a:lnTo>
                <a:lnTo>
                  <a:pt x="6323076" y="12700"/>
                </a:lnTo>
                <a:lnTo>
                  <a:pt x="6329426" y="12700"/>
                </a:lnTo>
                <a:lnTo>
                  <a:pt x="6329426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168</a:t>
            </a:fld>
            <a:endParaRPr spc="-5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216" y="1043940"/>
            <a:ext cx="6272784" cy="50109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4380433"/>
            <a:ext cx="3079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7580" algn="l"/>
                <a:tab pos="1766570" algn="l"/>
                <a:tab pos="2688590" algn="l"/>
              </a:tabLst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após	</a:t>
            </a:r>
            <a:r>
              <a:rPr sz="2400" spc="-5" dirty="0">
                <a:latin typeface="Calibri"/>
                <a:cs typeface="Calibri"/>
              </a:rPr>
              <a:t>ser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76680" algn="l"/>
                <a:tab pos="1971039" algn="l"/>
              </a:tabLst>
            </a:pPr>
            <a:r>
              <a:rPr sz="2400" spc="-20" dirty="0">
                <a:latin typeface="Calibri"/>
                <a:cs typeface="Calibri"/>
              </a:rPr>
              <a:t>retornará	</a:t>
            </a:r>
            <a:r>
              <a:rPr sz="2400" spc="-10" dirty="0">
                <a:latin typeface="Calibri"/>
                <a:cs typeface="Calibri"/>
              </a:rPr>
              <a:t>um	número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15309" y="4380433"/>
            <a:ext cx="1419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chamada</a:t>
            </a:r>
            <a:endParaRPr sz="24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  <a:spcBef>
                <a:spcPts val="5"/>
              </a:spcBef>
              <a:tabLst>
                <a:tab pos="107251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1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5112511"/>
            <a:ext cx="412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 12).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355" y="1378458"/>
            <a:ext cx="4599305" cy="266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Sem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Calibri"/>
              <a:cs typeface="Calibri"/>
            </a:endParaRPr>
          </a:p>
          <a:p>
            <a:pPr marL="64769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spc="-10" dirty="0">
                <a:latin typeface="Calibri"/>
                <a:cs typeface="Calibri"/>
              </a:rPr>
              <a:t>procedimentos,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fora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“Início”,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imagem </a:t>
            </a:r>
            <a:r>
              <a:rPr sz="2400" spc="-20" dirty="0">
                <a:latin typeface="Calibri"/>
                <a:cs typeface="Calibri"/>
              </a:rPr>
              <a:t>abaixo,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5" dirty="0">
                <a:latin typeface="Calibri"/>
                <a:cs typeface="Calibri"/>
              </a:rPr>
              <a:t> entre</a:t>
            </a:r>
            <a:r>
              <a:rPr sz="2400" dirty="0">
                <a:latin typeface="Calibri"/>
                <a:cs typeface="Calibri"/>
              </a:rPr>
              <a:t> 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426284"/>
            <a:ext cx="415925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estruturada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percursora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estruturação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programação,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divide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três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5887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Estruturada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2130" y="2426284"/>
            <a:ext cx="415988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conceito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orientava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programadores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usarem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simples,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usando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funções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sub-rotinas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criação.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4075176"/>
            <a:ext cx="8651748" cy="213969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216" y="1274063"/>
            <a:ext cx="6272784" cy="50109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2" y="4620767"/>
            <a:ext cx="4460748" cy="15925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355" y="1378458"/>
            <a:ext cx="4613910" cy="2944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Sem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 marL="78740" marR="5080">
              <a:lnSpc>
                <a:spcPct val="100000"/>
              </a:lnSpc>
              <a:spcBef>
                <a:spcPts val="1864"/>
              </a:spcBef>
              <a:tabLst>
                <a:tab pos="561340" algn="l"/>
                <a:tab pos="1308100" algn="l"/>
                <a:tab pos="1755139" algn="l"/>
                <a:tab pos="2047239" algn="l"/>
                <a:tab pos="2738120" algn="l"/>
                <a:tab pos="3023235" algn="l"/>
                <a:tab pos="4293870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linha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0	é	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a	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ham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da 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retornaInteiro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78740" marR="8255">
              <a:lnSpc>
                <a:spcPct val="100000"/>
              </a:lnSpc>
              <a:tabLst>
                <a:tab pos="416559" algn="l"/>
                <a:tab pos="911860" algn="l"/>
                <a:tab pos="1706245" algn="l"/>
                <a:tab pos="2203450" algn="l"/>
                <a:tab pos="2544445" algn="l"/>
                <a:tab pos="3632835" algn="l"/>
                <a:tab pos="3981450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linha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3	é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ido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  </a:t>
            </a:r>
            <a:r>
              <a:rPr sz="2400" spc="-15" dirty="0">
                <a:latin typeface="Calibri"/>
                <a:cs typeface="Calibri"/>
              </a:rPr>
              <a:t>retornado </a:t>
            </a:r>
            <a:r>
              <a:rPr sz="2400" spc="-5" dirty="0">
                <a:latin typeface="Calibri"/>
                <a:cs typeface="Calibri"/>
              </a:rPr>
              <a:t>pela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963" y="0"/>
            <a:ext cx="6379464" cy="6224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93063"/>
            <a:ext cx="4642485" cy="4493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Calibri"/>
              <a:cs typeface="Calibri"/>
            </a:endParaRPr>
          </a:p>
          <a:p>
            <a:pPr marL="107314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São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do usuário (linha 25), esses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spc="-5" dirty="0">
                <a:latin typeface="Calibri"/>
                <a:cs typeface="Calibri"/>
              </a:rPr>
              <a:t>na chamada da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5" dirty="0">
                <a:latin typeface="Calibri"/>
                <a:cs typeface="Calibri"/>
              </a:rPr>
              <a:t> 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29).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07314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retornaSoma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dois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calcula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soma (da 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5" dirty="0">
                <a:latin typeface="Calibri"/>
                <a:cs typeface="Calibri"/>
              </a:rPr>
              <a:t>17).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963" y="0"/>
            <a:ext cx="6379464" cy="6224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93063"/>
            <a:ext cx="4640580" cy="2298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Calibri"/>
              <a:cs typeface="Calibri"/>
            </a:endParaRPr>
          </a:p>
          <a:p>
            <a:pPr marL="107314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Após,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retornada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 </a:t>
            </a:r>
            <a:r>
              <a:rPr sz="2400" spc="-10" dirty="0">
                <a:latin typeface="Calibri"/>
                <a:cs typeface="Calibri"/>
              </a:rPr>
              <a:t>função retornaSoma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5" dirty="0">
                <a:latin typeface="Calibri"/>
                <a:cs typeface="Calibri"/>
              </a:rPr>
              <a:t>exibido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31).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19" y="4056888"/>
            <a:ext cx="4351020" cy="21671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327" y="2535377"/>
            <a:ext cx="2623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7240" algn="l"/>
                <a:tab pos="1839595" algn="l"/>
                <a:tab pos="2207260" algn="l"/>
              </a:tabLst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e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851752"/>
            <a:ext cx="3745865" cy="3173095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140"/>
              </a:spcBef>
              <a:buFont typeface="Calibri"/>
              <a:buAutoNum type="arabicPeriod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462280" indent="-449580">
              <a:lnSpc>
                <a:spcPct val="100000"/>
              </a:lnSpc>
              <a:buFont typeface="Calibri"/>
              <a:buAutoNum type="arabicPeriod"/>
              <a:tabLst>
                <a:tab pos="461645" algn="l"/>
                <a:tab pos="462280" algn="l"/>
                <a:tab pos="1259205" algn="l"/>
                <a:tab pos="1620520" algn="l"/>
                <a:tab pos="2992120" algn="l"/>
              </a:tabLst>
            </a:pPr>
            <a:r>
              <a:rPr sz="2400" dirty="0">
                <a:latin typeface="Calibri"/>
                <a:cs typeface="Calibri"/>
              </a:rPr>
              <a:t>Qual	a	</a:t>
            </a:r>
            <a:r>
              <a:rPr sz="2400" spc="-15" dirty="0">
                <a:latin typeface="Calibri"/>
                <a:cs typeface="Calibri"/>
              </a:rPr>
              <a:t>diferença	entre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procedimento?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487680" indent="-475615">
              <a:lnSpc>
                <a:spcPct val="100000"/>
              </a:lnSpc>
              <a:buFont typeface="Calibri"/>
              <a:buAutoNum type="arabicPeriod" startAt="3"/>
              <a:tabLst>
                <a:tab pos="487680" algn="l"/>
                <a:tab pos="488315" algn="l"/>
                <a:tab pos="1295400" algn="l"/>
                <a:tab pos="2112645" algn="l"/>
                <a:tab pos="2673350" algn="l"/>
              </a:tabLst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ase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778" y="3633038"/>
            <a:ext cx="2055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8935" algn="l"/>
              </a:tabLst>
            </a:pPr>
            <a:r>
              <a:rPr sz="2400" spc="-5" dirty="0">
                <a:latin typeface="Calibri"/>
                <a:cs typeface="Calibri"/>
              </a:rPr>
              <a:t>dese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5990" y="3633038"/>
            <a:ext cx="2643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2,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2605" algn="l"/>
                <a:tab pos="1045844" algn="l"/>
                <a:tab pos="174942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5" dirty="0">
                <a:latin typeface="Calibri"/>
                <a:cs typeface="Calibri"/>
              </a:rPr>
              <a:t>doi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999357"/>
            <a:ext cx="1225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5" dirty="0">
                <a:latin typeface="Calibri"/>
                <a:cs typeface="Calibri"/>
              </a:rPr>
              <a:t>inteiros.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1027" y="3999357"/>
            <a:ext cx="5269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0"/>
              </a:spcBef>
              <a:tabLst>
                <a:tab pos="707390" algn="l"/>
                <a:tab pos="1969135" algn="l"/>
              </a:tabLst>
            </a:pPr>
            <a:r>
              <a:rPr sz="2400" spc="-10" dirty="0">
                <a:latin typeface="Calibri"/>
                <a:cs typeface="Calibri"/>
              </a:rPr>
              <a:t>no	</a:t>
            </a:r>
            <a:r>
              <a:rPr sz="2400" spc="-20" dirty="0">
                <a:latin typeface="Calibri"/>
                <a:cs typeface="Calibri"/>
              </a:rPr>
              <a:t>VISUALG	</a:t>
            </a:r>
            <a:r>
              <a:rPr sz="2400" spc="-5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710565" algn="l"/>
                <a:tab pos="1469390" algn="l"/>
                <a:tab pos="2524125" algn="l"/>
                <a:tab pos="3286760" algn="l"/>
                <a:tab pos="4072890" algn="l"/>
                <a:tab pos="4830445" algn="l"/>
              </a:tabLst>
            </a:pP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730877"/>
            <a:ext cx="64852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seguintes </a:t>
            </a:r>
            <a:r>
              <a:rPr sz="2400" spc="-15" dirty="0">
                <a:latin typeface="Calibri"/>
                <a:cs typeface="Calibri"/>
              </a:rPr>
              <a:t>operações </a:t>
            </a:r>
            <a:r>
              <a:rPr sz="2400" spc="-10" dirty="0">
                <a:latin typeface="Calibri"/>
                <a:cs typeface="Calibri"/>
              </a:rPr>
              <a:t>matemáticas: </a:t>
            </a:r>
            <a:r>
              <a:rPr sz="2400" spc="-5" dirty="0">
                <a:latin typeface="Calibri"/>
                <a:cs typeface="Calibri"/>
              </a:rPr>
              <a:t>soma, </a:t>
            </a:r>
            <a:r>
              <a:rPr sz="2400" spc="-20" dirty="0">
                <a:latin typeface="Calibri"/>
                <a:cs typeface="Calibri"/>
              </a:rPr>
              <a:t>subtração,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multiplicação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divisão.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resultado</a:t>
            </a:r>
            <a:r>
              <a:rPr sz="2400" spc="-5" dirty="0">
                <a:latin typeface="Calibri"/>
                <a:cs typeface="Calibri"/>
              </a:rPr>
              <a:t> 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0100" y="1350263"/>
            <a:ext cx="3771900" cy="454914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173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814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16302"/>
            <a:ext cx="61385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4.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possuirá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pagamento,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trabalhadas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valor</a:t>
            </a:r>
            <a:r>
              <a:rPr sz="2400" spc="-5" dirty="0">
                <a:latin typeface="Calibri"/>
                <a:cs typeface="Calibri"/>
              </a:rPr>
              <a:t> 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final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pago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trabalhador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exibido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5" dirty="0">
                <a:latin typeface="Calibri"/>
                <a:cs typeface="Calibri"/>
              </a:rPr>
              <a:t> 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6676" y="1395983"/>
            <a:ext cx="3735324" cy="44988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746" y="1873122"/>
            <a:ext cx="459930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possuirá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que receba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 </a:t>
            </a:r>
            <a:r>
              <a:rPr sz="2400" spc="-10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e a </a:t>
            </a:r>
            <a:r>
              <a:rPr sz="2400" spc="-10" dirty="0">
                <a:latin typeface="Calibri"/>
                <a:cs typeface="Calibri"/>
              </a:rPr>
              <a:t>idade </a:t>
            </a:r>
            <a:r>
              <a:rPr sz="2400" spc="-5" dirty="0">
                <a:latin typeface="Calibri"/>
                <a:cs typeface="Calibri"/>
              </a:rPr>
              <a:t>dele,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15" dirty="0">
                <a:latin typeface="Calibri"/>
                <a:cs typeface="Calibri"/>
              </a:rPr>
              <a:t>deverá retornar </a:t>
            </a:r>
            <a:r>
              <a:rPr sz="2400" spc="-10" dirty="0">
                <a:latin typeface="Calibri"/>
                <a:cs typeface="Calibri"/>
              </a:rPr>
              <a:t>quantos </a:t>
            </a:r>
            <a:r>
              <a:rPr sz="2400" spc="-5" dirty="0">
                <a:latin typeface="Calibri"/>
                <a:cs typeface="Calibri"/>
              </a:rPr>
              <a:t>dias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vida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já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viveu.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400" b="1" spc="-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7659" y="3393947"/>
            <a:ext cx="11290300" cy="2996565"/>
            <a:chOff x="327659" y="3393947"/>
            <a:chExt cx="11290300" cy="29965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271771"/>
              <a:ext cx="4535424" cy="21183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9483" y="3393947"/>
              <a:ext cx="5077968" cy="10835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19113" y="2391536"/>
            <a:ext cx="4598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84885" algn="l"/>
                <a:tab pos="1348740" algn="l"/>
                <a:tab pos="2033270" algn="l"/>
                <a:tab pos="2404110" algn="l"/>
                <a:tab pos="3126105" algn="l"/>
                <a:tab pos="4438650" algn="l"/>
              </a:tabLst>
            </a:pPr>
            <a:r>
              <a:rPr sz="2400" spc="-5" dirty="0">
                <a:latin typeface="Calibri"/>
                <a:cs typeface="Calibri"/>
              </a:rPr>
              <a:t>Limp</a:t>
            </a:r>
            <a:r>
              <a:rPr sz="2400" dirty="0">
                <a:latin typeface="Calibri"/>
                <a:cs typeface="Calibri"/>
              </a:rPr>
              <a:t>e	a	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	apa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er	a 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175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8574024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972" y="4631512"/>
            <a:ext cx="786574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60" dirty="0">
                <a:solidFill>
                  <a:srgbClr val="FFFFFF"/>
                </a:solidFill>
                <a:latin typeface="Calibri"/>
                <a:cs typeface="Calibri"/>
              </a:rPr>
              <a:t>Técnicas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dicas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7619" y="2995929"/>
            <a:ext cx="800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assim,  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32635"/>
            <a:ext cx="471170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projetos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desenvolvimento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softwares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bem,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programador </a:t>
            </a:r>
            <a:r>
              <a:rPr sz="2400" spc="-20" dirty="0">
                <a:latin typeface="Calibri"/>
                <a:cs typeface="Calibri"/>
              </a:rPr>
              <a:t>siga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padrões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boas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práticas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estabelecidas,</a:t>
            </a:r>
            <a:endParaRPr sz="2400">
              <a:latin typeface="Calibri"/>
              <a:cs typeface="Calibri"/>
            </a:endParaRPr>
          </a:p>
          <a:p>
            <a:pPr marL="12700" marR="8255">
              <a:lnSpc>
                <a:spcPct val="100000"/>
              </a:lnSpc>
              <a:tabLst>
                <a:tab pos="1443355" algn="l"/>
                <a:tab pos="2111375" algn="l"/>
              </a:tabLst>
            </a:pPr>
            <a:r>
              <a:rPr sz="2400" spc="-5" dirty="0">
                <a:latin typeface="Calibri"/>
                <a:cs typeface="Calibri"/>
              </a:rPr>
              <a:t>evitando	ou	minimizando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decorrentes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falta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planejamento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padronização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8089" y="2477261"/>
            <a:ext cx="471233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sempre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bom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programador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mente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outros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programadores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poderão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mexer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seu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programa,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facilitar</a:t>
            </a:r>
            <a:r>
              <a:rPr sz="2800" spc="6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tarefa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entendimento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nada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seguir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normas.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5138" y="2230882"/>
            <a:ext cx="6445250" cy="2569845"/>
          </a:xfrm>
          <a:custGeom>
            <a:avLst/>
            <a:gdLst/>
            <a:ahLst/>
            <a:cxnLst/>
            <a:rect l="l" t="t" r="r" b="b"/>
            <a:pathLst>
              <a:path w="6445250" h="2569845">
                <a:moveTo>
                  <a:pt x="12700" y="2334641"/>
                </a:moveTo>
                <a:lnTo>
                  <a:pt x="0" y="2334641"/>
                </a:lnTo>
                <a:lnTo>
                  <a:pt x="0" y="2569591"/>
                </a:lnTo>
                <a:lnTo>
                  <a:pt x="3213100" y="2569591"/>
                </a:lnTo>
                <a:lnTo>
                  <a:pt x="3213100" y="2563241"/>
                </a:lnTo>
                <a:lnTo>
                  <a:pt x="12700" y="2563241"/>
                </a:lnTo>
                <a:lnTo>
                  <a:pt x="6350" y="2556891"/>
                </a:lnTo>
                <a:lnTo>
                  <a:pt x="12700" y="2556891"/>
                </a:lnTo>
                <a:lnTo>
                  <a:pt x="12700" y="2334641"/>
                </a:lnTo>
                <a:close/>
              </a:path>
              <a:path w="6445250" h="2569845">
                <a:moveTo>
                  <a:pt x="12700" y="2556891"/>
                </a:moveTo>
                <a:lnTo>
                  <a:pt x="6350" y="2556891"/>
                </a:lnTo>
                <a:lnTo>
                  <a:pt x="12700" y="2563241"/>
                </a:lnTo>
                <a:lnTo>
                  <a:pt x="12700" y="2556891"/>
                </a:lnTo>
                <a:close/>
              </a:path>
              <a:path w="6445250" h="2569845">
                <a:moveTo>
                  <a:pt x="3200400" y="2556891"/>
                </a:moveTo>
                <a:lnTo>
                  <a:pt x="12700" y="2556891"/>
                </a:lnTo>
                <a:lnTo>
                  <a:pt x="12700" y="2563241"/>
                </a:lnTo>
                <a:lnTo>
                  <a:pt x="3200400" y="2563241"/>
                </a:lnTo>
                <a:lnTo>
                  <a:pt x="3200400" y="2556891"/>
                </a:lnTo>
                <a:close/>
              </a:path>
              <a:path w="6445250" h="2569845">
                <a:moveTo>
                  <a:pt x="6413500" y="0"/>
                </a:moveTo>
                <a:lnTo>
                  <a:pt x="3200400" y="0"/>
                </a:lnTo>
                <a:lnTo>
                  <a:pt x="3200400" y="2563241"/>
                </a:lnTo>
                <a:lnTo>
                  <a:pt x="3206750" y="2556891"/>
                </a:lnTo>
                <a:lnTo>
                  <a:pt x="3213100" y="2556891"/>
                </a:lnTo>
                <a:lnTo>
                  <a:pt x="3213100" y="12700"/>
                </a:lnTo>
                <a:lnTo>
                  <a:pt x="3206750" y="12700"/>
                </a:lnTo>
                <a:lnTo>
                  <a:pt x="3213100" y="6350"/>
                </a:lnTo>
                <a:lnTo>
                  <a:pt x="6413500" y="6350"/>
                </a:lnTo>
                <a:lnTo>
                  <a:pt x="6413500" y="0"/>
                </a:lnTo>
                <a:close/>
              </a:path>
              <a:path w="6445250" h="2569845">
                <a:moveTo>
                  <a:pt x="3213100" y="2556891"/>
                </a:moveTo>
                <a:lnTo>
                  <a:pt x="3206750" y="2556891"/>
                </a:lnTo>
                <a:lnTo>
                  <a:pt x="3200400" y="2563241"/>
                </a:lnTo>
                <a:lnTo>
                  <a:pt x="3213100" y="2563241"/>
                </a:lnTo>
                <a:lnTo>
                  <a:pt x="3213100" y="2556891"/>
                </a:lnTo>
                <a:close/>
              </a:path>
              <a:path w="6445250" h="2569845">
                <a:moveTo>
                  <a:pt x="6400800" y="158750"/>
                </a:moveTo>
                <a:lnTo>
                  <a:pt x="6369050" y="158750"/>
                </a:lnTo>
                <a:lnTo>
                  <a:pt x="6407150" y="234950"/>
                </a:lnTo>
                <a:lnTo>
                  <a:pt x="6438900" y="171450"/>
                </a:lnTo>
                <a:lnTo>
                  <a:pt x="6400800" y="171450"/>
                </a:lnTo>
                <a:lnTo>
                  <a:pt x="6400800" y="158750"/>
                </a:lnTo>
                <a:close/>
              </a:path>
              <a:path w="6445250" h="2569845">
                <a:moveTo>
                  <a:pt x="6400800" y="6350"/>
                </a:moveTo>
                <a:lnTo>
                  <a:pt x="6400800" y="171450"/>
                </a:lnTo>
                <a:lnTo>
                  <a:pt x="6413500" y="171450"/>
                </a:lnTo>
                <a:lnTo>
                  <a:pt x="6413500" y="12700"/>
                </a:lnTo>
                <a:lnTo>
                  <a:pt x="6407150" y="12700"/>
                </a:lnTo>
                <a:lnTo>
                  <a:pt x="6400800" y="6350"/>
                </a:lnTo>
                <a:close/>
              </a:path>
              <a:path w="6445250" h="2569845">
                <a:moveTo>
                  <a:pt x="6445250" y="158750"/>
                </a:moveTo>
                <a:lnTo>
                  <a:pt x="6413500" y="158750"/>
                </a:lnTo>
                <a:lnTo>
                  <a:pt x="6413500" y="171450"/>
                </a:lnTo>
                <a:lnTo>
                  <a:pt x="6438900" y="171450"/>
                </a:lnTo>
                <a:lnTo>
                  <a:pt x="6445250" y="158750"/>
                </a:lnTo>
                <a:close/>
              </a:path>
              <a:path w="6445250" h="2569845">
                <a:moveTo>
                  <a:pt x="3213100" y="6350"/>
                </a:moveTo>
                <a:lnTo>
                  <a:pt x="3206750" y="12700"/>
                </a:lnTo>
                <a:lnTo>
                  <a:pt x="3213100" y="12700"/>
                </a:lnTo>
                <a:lnTo>
                  <a:pt x="3213100" y="6350"/>
                </a:lnTo>
                <a:close/>
              </a:path>
              <a:path w="6445250" h="2569845">
                <a:moveTo>
                  <a:pt x="6400800" y="6350"/>
                </a:moveTo>
                <a:lnTo>
                  <a:pt x="3213100" y="6350"/>
                </a:lnTo>
                <a:lnTo>
                  <a:pt x="3213100" y="12700"/>
                </a:lnTo>
                <a:lnTo>
                  <a:pt x="6400800" y="12700"/>
                </a:lnTo>
                <a:lnTo>
                  <a:pt x="6400800" y="6350"/>
                </a:lnTo>
                <a:close/>
              </a:path>
              <a:path w="6445250" h="2569845">
                <a:moveTo>
                  <a:pt x="6413500" y="6350"/>
                </a:moveTo>
                <a:lnTo>
                  <a:pt x="6400800" y="6350"/>
                </a:lnTo>
                <a:lnTo>
                  <a:pt x="6407150" y="12700"/>
                </a:lnTo>
                <a:lnTo>
                  <a:pt x="6413500" y="12700"/>
                </a:lnTo>
                <a:lnTo>
                  <a:pt x="641350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591815"/>
            <a:ext cx="47117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20" dirty="0">
                <a:latin typeface="Calibri"/>
                <a:cs typeface="Calibri"/>
              </a:rPr>
              <a:t>programação, </a:t>
            </a:r>
            <a:r>
              <a:rPr sz="2400" spc="-10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identificador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nome atribuído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memória,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estrutura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589" y="3689350"/>
            <a:ext cx="1838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72185" algn="l"/>
              </a:tabLst>
            </a:pPr>
            <a:r>
              <a:rPr sz="2400" spc="-5" dirty="0">
                <a:latin typeface="Calibri"/>
                <a:cs typeface="Calibri"/>
              </a:rPr>
              <a:t>uma	classe,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2769" y="3689350"/>
            <a:ext cx="9271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74930" indent="330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pal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0048" y="3689350"/>
            <a:ext cx="17494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  <a:tabLst>
                <a:tab pos="1329690" algn="l"/>
              </a:tabLst>
            </a:pPr>
            <a:r>
              <a:rPr sz="2400" spc="-5" dirty="0">
                <a:latin typeface="Calibri"/>
                <a:cs typeface="Calibri"/>
              </a:rPr>
              <a:t>obj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  <a:p>
            <a:pPr marL="12700" marR="5080" indent="66675">
              <a:lnSpc>
                <a:spcPct val="100000"/>
              </a:lnSpc>
              <a:tabLst>
                <a:tab pos="1329690" algn="l"/>
                <a:tab pos="1426845" algn="l"/>
              </a:tabLst>
            </a:pP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10" dirty="0">
                <a:latin typeface="Calibri"/>
                <a:cs typeface="Calibri"/>
              </a:rPr>
              <a:t>um 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ada	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4421251"/>
            <a:ext cx="1696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6398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omand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ou  </a:t>
            </a:r>
            <a:r>
              <a:rPr sz="2400" spc="-5" dirty="0">
                <a:latin typeface="Calibri"/>
                <a:cs typeface="Calibri"/>
              </a:rPr>
              <a:t>linguagem.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5589" y="1647571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Identificadores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811" y="1496567"/>
            <a:ext cx="5695188" cy="43266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279" y="6616928"/>
            <a:ext cx="45567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https://pixabay.com/pt/illustrations/desenvolvimento-%c3%adcone-3335977/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5611368" y="1546860"/>
              <a:ext cx="6581140" cy="4121150"/>
            </a:xfrm>
            <a:custGeom>
              <a:avLst/>
              <a:gdLst/>
              <a:ahLst/>
              <a:cxnLst/>
              <a:rect l="l" t="t" r="r" b="b"/>
              <a:pathLst>
                <a:path w="6581140" h="4121150">
                  <a:moveTo>
                    <a:pt x="6580632" y="0"/>
                  </a:moveTo>
                  <a:lnTo>
                    <a:pt x="0" y="0"/>
                  </a:lnTo>
                  <a:lnTo>
                    <a:pt x="0" y="4120896"/>
                  </a:lnTo>
                  <a:lnTo>
                    <a:pt x="6580632" y="4120896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11368" y="1546860"/>
              <a:ext cx="6581140" cy="4121150"/>
            </a:xfrm>
            <a:custGeom>
              <a:avLst/>
              <a:gdLst/>
              <a:ahLst/>
              <a:cxnLst/>
              <a:rect l="l" t="t" r="r" b="b"/>
              <a:pathLst>
                <a:path w="6581140" h="4121150">
                  <a:moveTo>
                    <a:pt x="0" y="4120896"/>
                  </a:moveTo>
                  <a:lnTo>
                    <a:pt x="6580632" y="4120896"/>
                  </a:lnTo>
                  <a:lnTo>
                    <a:pt x="6580632" y="0"/>
                  </a:lnTo>
                  <a:lnTo>
                    <a:pt x="0" y="0"/>
                  </a:lnTo>
                  <a:lnTo>
                    <a:pt x="0" y="41208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5589" y="1467358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Identificadores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5815" y="4334382"/>
            <a:ext cx="156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1122045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Não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5815" y="1773428"/>
            <a:ext cx="58769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identificador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pode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ter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comprimento.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</a:t>
            </a:r>
            <a:r>
              <a:rPr sz="24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deve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letra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alfabeto.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demais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letras,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números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sublinhado,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também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conhecido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underscore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(_).</a:t>
            </a:r>
            <a:endParaRPr sz="2400">
              <a:latin typeface="Calibri"/>
              <a:cs typeface="Calibri"/>
            </a:endParaRPr>
          </a:p>
          <a:p>
            <a:pPr marL="355600" marR="6350" indent="145542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aceitos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sinais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pontuação,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acentuados,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cedilha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(ç)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espaço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branco.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589" y="2335784"/>
            <a:ext cx="4763770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764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Algumas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estabelecidas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definição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identificadores,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variam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50">
              <a:latin typeface="Calibri"/>
              <a:cs typeface="Calibri"/>
            </a:endParaRPr>
          </a:p>
          <a:p>
            <a:pPr marL="12700" marR="1114425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Calibri"/>
                <a:cs typeface="Calibri"/>
              </a:rPr>
              <a:t>Exemplos </a:t>
            </a:r>
            <a:r>
              <a:rPr sz="2000" b="1" spc="-5" dirty="0">
                <a:latin typeface="Calibri"/>
                <a:cs typeface="Calibri"/>
              </a:rPr>
              <a:t>válidos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indicadores: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“Nome_Cliente”,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“Data_Emissao”</a:t>
            </a:r>
            <a:r>
              <a:rPr sz="2000" dirty="0">
                <a:latin typeface="Calibri"/>
                <a:cs typeface="Calibri"/>
              </a:rPr>
              <a:t> 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“Valores_1_a_100”.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Não </a:t>
            </a:r>
            <a:r>
              <a:rPr sz="2000" b="1" dirty="0">
                <a:latin typeface="Calibri"/>
                <a:cs typeface="Calibri"/>
              </a:rPr>
              <a:t>são </a:t>
            </a:r>
            <a:r>
              <a:rPr sz="2000" b="1" spc="-10" dirty="0">
                <a:latin typeface="Calibri"/>
                <a:cs typeface="Calibri"/>
              </a:rPr>
              <a:t>exemplos </a:t>
            </a:r>
            <a:r>
              <a:rPr sz="2000" b="1" spc="-5" dirty="0">
                <a:latin typeface="Calibri"/>
                <a:cs typeface="Calibri"/>
              </a:rPr>
              <a:t>válidos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identificadores: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“</a:t>
            </a:r>
            <a:r>
              <a:rPr sz="2000" dirty="0">
                <a:latin typeface="Calibri"/>
                <a:cs typeface="Calibri"/>
              </a:rPr>
              <a:t>Nome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cliente”,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“Data_Emissão”,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“MensagemAviso!!!”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20" dirty="0">
                <a:latin typeface="Calibri"/>
                <a:cs typeface="Calibri"/>
              </a:rPr>
              <a:t>“2aSemana”.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426284"/>
            <a:ext cx="415797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  <a:tab pos="2141855" algn="l"/>
                <a:tab pos="3005455" algn="l"/>
                <a:tab pos="331851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linear	é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94360" algn="l"/>
                <a:tab pos="2242185" algn="l"/>
                <a:tab pos="2580640" algn="l"/>
                <a:tab pos="3832225" algn="l"/>
              </a:tabLst>
            </a:pP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mi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e	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589" y="3158490"/>
            <a:ext cx="41592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problemas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programação, este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utiliza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matemática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resoluções.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363167"/>
            <a:ext cx="4723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4000" b="1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Linear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9153" y="3144392"/>
            <a:ext cx="470979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Historicamente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linear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apresenta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resoluções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dualidade,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decomposição,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a importância da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convexidade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suas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generalizações.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47873" y="2898394"/>
            <a:ext cx="6782434" cy="2058035"/>
          </a:xfrm>
          <a:custGeom>
            <a:avLst/>
            <a:gdLst/>
            <a:ahLst/>
            <a:cxnLst/>
            <a:rect l="l" t="t" r="r" b="b"/>
            <a:pathLst>
              <a:path w="6782434" h="2058035">
                <a:moveTo>
                  <a:pt x="12700" y="1822830"/>
                </a:moveTo>
                <a:lnTo>
                  <a:pt x="0" y="1822830"/>
                </a:lnTo>
                <a:lnTo>
                  <a:pt x="0" y="2057780"/>
                </a:lnTo>
                <a:lnTo>
                  <a:pt x="3244088" y="2057780"/>
                </a:lnTo>
                <a:lnTo>
                  <a:pt x="3244088" y="2051430"/>
                </a:lnTo>
                <a:lnTo>
                  <a:pt x="12700" y="2051430"/>
                </a:lnTo>
                <a:lnTo>
                  <a:pt x="6350" y="2045080"/>
                </a:lnTo>
                <a:lnTo>
                  <a:pt x="12700" y="2045080"/>
                </a:lnTo>
                <a:lnTo>
                  <a:pt x="12700" y="1822830"/>
                </a:lnTo>
                <a:close/>
              </a:path>
              <a:path w="6782434" h="2058035">
                <a:moveTo>
                  <a:pt x="12700" y="2045080"/>
                </a:moveTo>
                <a:lnTo>
                  <a:pt x="6350" y="2045080"/>
                </a:lnTo>
                <a:lnTo>
                  <a:pt x="12700" y="2051430"/>
                </a:lnTo>
                <a:lnTo>
                  <a:pt x="12700" y="2045080"/>
                </a:lnTo>
                <a:close/>
              </a:path>
              <a:path w="6782434" h="2058035">
                <a:moveTo>
                  <a:pt x="3231388" y="2045080"/>
                </a:moveTo>
                <a:lnTo>
                  <a:pt x="12700" y="2045080"/>
                </a:lnTo>
                <a:lnTo>
                  <a:pt x="12700" y="2051430"/>
                </a:lnTo>
                <a:lnTo>
                  <a:pt x="3231388" y="2051430"/>
                </a:lnTo>
                <a:lnTo>
                  <a:pt x="3231388" y="2045080"/>
                </a:lnTo>
                <a:close/>
              </a:path>
              <a:path w="6782434" h="2058035">
                <a:moveTo>
                  <a:pt x="6750684" y="0"/>
                </a:moveTo>
                <a:lnTo>
                  <a:pt x="3231388" y="0"/>
                </a:lnTo>
                <a:lnTo>
                  <a:pt x="3231388" y="2051430"/>
                </a:lnTo>
                <a:lnTo>
                  <a:pt x="3237738" y="2045080"/>
                </a:lnTo>
                <a:lnTo>
                  <a:pt x="3244088" y="2045080"/>
                </a:lnTo>
                <a:lnTo>
                  <a:pt x="3244088" y="12700"/>
                </a:lnTo>
                <a:lnTo>
                  <a:pt x="3237738" y="12700"/>
                </a:lnTo>
                <a:lnTo>
                  <a:pt x="3244088" y="6350"/>
                </a:lnTo>
                <a:lnTo>
                  <a:pt x="6750684" y="6350"/>
                </a:lnTo>
                <a:lnTo>
                  <a:pt x="6750684" y="0"/>
                </a:lnTo>
                <a:close/>
              </a:path>
              <a:path w="6782434" h="2058035">
                <a:moveTo>
                  <a:pt x="3244088" y="2045080"/>
                </a:moveTo>
                <a:lnTo>
                  <a:pt x="3237738" y="2045080"/>
                </a:lnTo>
                <a:lnTo>
                  <a:pt x="3231388" y="2051430"/>
                </a:lnTo>
                <a:lnTo>
                  <a:pt x="3244088" y="2051430"/>
                </a:lnTo>
                <a:lnTo>
                  <a:pt x="3244088" y="2045080"/>
                </a:lnTo>
                <a:close/>
              </a:path>
              <a:path w="6782434" h="2058035">
                <a:moveTo>
                  <a:pt x="6737984" y="158750"/>
                </a:moveTo>
                <a:lnTo>
                  <a:pt x="6706234" y="158750"/>
                </a:lnTo>
                <a:lnTo>
                  <a:pt x="6744334" y="234950"/>
                </a:lnTo>
                <a:lnTo>
                  <a:pt x="6776084" y="171450"/>
                </a:lnTo>
                <a:lnTo>
                  <a:pt x="6737984" y="171450"/>
                </a:lnTo>
                <a:lnTo>
                  <a:pt x="6737984" y="158750"/>
                </a:lnTo>
                <a:close/>
              </a:path>
              <a:path w="6782434" h="2058035">
                <a:moveTo>
                  <a:pt x="6737984" y="6350"/>
                </a:moveTo>
                <a:lnTo>
                  <a:pt x="6737984" y="171450"/>
                </a:lnTo>
                <a:lnTo>
                  <a:pt x="6750684" y="171450"/>
                </a:lnTo>
                <a:lnTo>
                  <a:pt x="6750684" y="12700"/>
                </a:lnTo>
                <a:lnTo>
                  <a:pt x="6744334" y="12700"/>
                </a:lnTo>
                <a:lnTo>
                  <a:pt x="6737984" y="6350"/>
                </a:lnTo>
                <a:close/>
              </a:path>
              <a:path w="6782434" h="2058035">
                <a:moveTo>
                  <a:pt x="6782434" y="158750"/>
                </a:moveTo>
                <a:lnTo>
                  <a:pt x="6750684" y="158750"/>
                </a:lnTo>
                <a:lnTo>
                  <a:pt x="6750684" y="171450"/>
                </a:lnTo>
                <a:lnTo>
                  <a:pt x="6776084" y="171450"/>
                </a:lnTo>
                <a:lnTo>
                  <a:pt x="6782434" y="158750"/>
                </a:lnTo>
                <a:close/>
              </a:path>
              <a:path w="6782434" h="2058035">
                <a:moveTo>
                  <a:pt x="3244088" y="6350"/>
                </a:moveTo>
                <a:lnTo>
                  <a:pt x="3237738" y="12700"/>
                </a:lnTo>
                <a:lnTo>
                  <a:pt x="3244088" y="12700"/>
                </a:lnTo>
                <a:lnTo>
                  <a:pt x="3244088" y="6350"/>
                </a:lnTo>
                <a:close/>
              </a:path>
              <a:path w="6782434" h="2058035">
                <a:moveTo>
                  <a:pt x="6737984" y="6350"/>
                </a:moveTo>
                <a:lnTo>
                  <a:pt x="3244088" y="6350"/>
                </a:lnTo>
                <a:lnTo>
                  <a:pt x="3244088" y="12700"/>
                </a:lnTo>
                <a:lnTo>
                  <a:pt x="6737984" y="12700"/>
                </a:lnTo>
                <a:lnTo>
                  <a:pt x="6737984" y="6350"/>
                </a:lnTo>
                <a:close/>
              </a:path>
              <a:path w="6782434" h="2058035">
                <a:moveTo>
                  <a:pt x="6750684" y="6350"/>
                </a:moveTo>
                <a:lnTo>
                  <a:pt x="6737984" y="6350"/>
                </a:lnTo>
                <a:lnTo>
                  <a:pt x="6744334" y="12700"/>
                </a:lnTo>
                <a:lnTo>
                  <a:pt x="6750684" y="12700"/>
                </a:lnTo>
                <a:lnTo>
                  <a:pt x="6750684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6795" y="1368552"/>
            <a:ext cx="6455663" cy="4855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589" y="1467358"/>
            <a:ext cx="4506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Indentação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2446985"/>
            <a:ext cx="455930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Indentar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significa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fim de </a:t>
            </a:r>
            <a:r>
              <a:rPr sz="2400" spc="-10" dirty="0">
                <a:latin typeface="Calibri"/>
                <a:cs typeface="Calibri"/>
              </a:rPr>
              <a:t>facilitar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código.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sem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indentação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torna </a:t>
            </a:r>
            <a:r>
              <a:rPr sz="2400" spc="-10" dirty="0">
                <a:latin typeface="Calibri"/>
                <a:cs typeface="Calibri"/>
              </a:rPr>
              <a:t> maçante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processo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1614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36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Testes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401570"/>
            <a:ext cx="455993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Efetuar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testes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prática.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Criar </a:t>
            </a:r>
            <a:r>
              <a:rPr sz="2400" spc="-15" dirty="0">
                <a:latin typeface="Calibri"/>
                <a:cs typeface="Calibri"/>
              </a:rPr>
              <a:t>testes </a:t>
            </a:r>
            <a:r>
              <a:rPr sz="2400" spc="-10" dirty="0">
                <a:latin typeface="Calibri"/>
                <a:cs typeface="Calibri"/>
              </a:rPr>
              <a:t>automatizados </a:t>
            </a:r>
            <a:r>
              <a:rPr sz="2400" spc="-5" dirty="0">
                <a:latin typeface="Calibri"/>
                <a:cs typeface="Calibri"/>
              </a:rPr>
              <a:t>também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considerado.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Não </a:t>
            </a:r>
            <a:r>
              <a:rPr sz="2400" spc="-5" dirty="0">
                <a:latin typeface="Calibri"/>
                <a:cs typeface="Calibri"/>
              </a:rPr>
              <a:t>poupe </a:t>
            </a:r>
            <a:r>
              <a:rPr sz="2400" spc="-20" dirty="0">
                <a:latin typeface="Calibri"/>
                <a:cs typeface="Calibri"/>
              </a:rPr>
              <a:t>esforços </a:t>
            </a:r>
            <a:r>
              <a:rPr sz="2400" spc="-15" dirty="0">
                <a:latin typeface="Calibri"/>
                <a:cs typeface="Calibri"/>
              </a:rPr>
              <a:t>para testar um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antes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entregar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476" y="1641348"/>
            <a:ext cx="6097524" cy="40584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2368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https://pixabay.com/pt/illustrations/bin%c3%a1rio-m%c3%a3os-teclado-torneira-2372130/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280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4.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Fluxogramas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6348" y="2401570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sob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2401570"/>
            <a:ext cx="34740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30935" algn="l"/>
                <a:tab pos="1839595" algn="l"/>
                <a:tab pos="2106295" algn="l"/>
                <a:tab pos="2820035" algn="l"/>
              </a:tabLst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o	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ema  </a:t>
            </a:r>
            <a:r>
              <a:rPr sz="2400" spc="-15" dirty="0">
                <a:latin typeface="Calibri"/>
                <a:cs typeface="Calibri"/>
              </a:rPr>
              <a:t>fluxogramas,	</a:t>
            </a:r>
            <a:r>
              <a:rPr sz="2400" spc="-10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8925" y="2767710"/>
            <a:ext cx="2205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6570" algn="l"/>
              </a:tabLst>
            </a:pPr>
            <a:r>
              <a:rPr sz="2400" spc="-5" dirty="0">
                <a:latin typeface="Calibri"/>
                <a:cs typeface="Calibri"/>
              </a:rPr>
              <a:t>flu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og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5" dirty="0"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589" y="3133471"/>
            <a:ext cx="455993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úteis</a:t>
            </a:r>
            <a:r>
              <a:rPr sz="2400" spc="-5" dirty="0">
                <a:latin typeface="Calibri"/>
                <a:cs typeface="Calibri"/>
              </a:rPr>
              <a:t> nas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etapas</a:t>
            </a:r>
            <a:r>
              <a:rPr sz="2400" spc="-5" dirty="0">
                <a:latin typeface="Calibri"/>
                <a:cs typeface="Calibri"/>
              </a:rPr>
              <a:t> iniciais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projetos,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dão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dimensão de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funcionar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69735" y="1572767"/>
            <a:ext cx="5922645" cy="4232275"/>
            <a:chOff x="6269735" y="1572767"/>
            <a:chExt cx="5922645" cy="42322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9735" y="1572767"/>
              <a:ext cx="5922264" cy="4232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28915" y="1696211"/>
              <a:ext cx="1412875" cy="1386840"/>
            </a:xfrm>
            <a:custGeom>
              <a:avLst/>
              <a:gdLst/>
              <a:ahLst/>
              <a:cxnLst/>
              <a:rect l="l" t="t" r="r" b="b"/>
              <a:pathLst>
                <a:path w="1412875" h="1386839">
                  <a:moveTo>
                    <a:pt x="1412748" y="0"/>
                  </a:moveTo>
                  <a:lnTo>
                    <a:pt x="0" y="0"/>
                  </a:lnTo>
                  <a:lnTo>
                    <a:pt x="0" y="1386839"/>
                  </a:lnTo>
                  <a:lnTo>
                    <a:pt x="1412748" y="1386839"/>
                  </a:lnTo>
                  <a:lnTo>
                    <a:pt x="1412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28915" y="1696211"/>
              <a:ext cx="1412875" cy="1386840"/>
            </a:xfrm>
            <a:custGeom>
              <a:avLst/>
              <a:gdLst/>
              <a:ahLst/>
              <a:cxnLst/>
              <a:rect l="l" t="t" r="r" b="b"/>
              <a:pathLst>
                <a:path w="1412875" h="1386839">
                  <a:moveTo>
                    <a:pt x="0" y="1386839"/>
                  </a:moveTo>
                  <a:lnTo>
                    <a:pt x="1412748" y="1386839"/>
                  </a:lnTo>
                  <a:lnTo>
                    <a:pt x="1412748" y="0"/>
                  </a:lnTo>
                  <a:lnTo>
                    <a:pt x="0" y="0"/>
                  </a:lnTo>
                  <a:lnTo>
                    <a:pt x="0" y="1386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182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3547871"/>
            <a:ext cx="8135111" cy="2653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183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589" y="1467358"/>
            <a:ext cx="3851910" cy="189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5.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Comentários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80"/>
              </a:spcBef>
            </a:pPr>
            <a:r>
              <a:rPr sz="2400" spc="-5" dirty="0">
                <a:latin typeface="Calibri"/>
                <a:cs typeface="Calibri"/>
              </a:rPr>
              <a:t>Dependendo da linguagem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comentar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mudará.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6126" y="1330909"/>
            <a:ext cx="3615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comentar</a:t>
            </a:r>
            <a:r>
              <a:rPr sz="24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6126" y="2062988"/>
            <a:ext cx="2901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8725" algn="l"/>
                <a:tab pos="1786255" algn="l"/>
              </a:tabLst>
            </a:pP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acil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ocesso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6126" y="1697228"/>
            <a:ext cx="3612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18465" algn="l"/>
                <a:tab pos="1234440" algn="l"/>
                <a:tab pos="1964055" algn="l"/>
                <a:tab pos="3076575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b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á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126" y="2428747"/>
            <a:ext cx="361505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entendimento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Imagine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nem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sempre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será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você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irá efetuar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manutenção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sistema.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184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377062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6.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Diminuir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linhas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3020695"/>
            <a:ext cx="43916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Diminuir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quantidade de </a:t>
            </a:r>
            <a:r>
              <a:rPr sz="2400" dirty="0">
                <a:latin typeface="Calibri"/>
                <a:cs typeface="Calibri"/>
              </a:rPr>
              <a:t>linhas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código, </a:t>
            </a:r>
            <a:r>
              <a:rPr sz="2400" spc="-10" dirty="0">
                <a:latin typeface="Calibri"/>
                <a:cs typeface="Calibri"/>
              </a:rPr>
              <a:t>também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boa </a:t>
            </a:r>
            <a:r>
              <a:rPr sz="2400" spc="-15" dirty="0">
                <a:latin typeface="Calibri"/>
                <a:cs typeface="Calibri"/>
              </a:rPr>
              <a:t>prática,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7097" y="1574368"/>
            <a:ext cx="3283585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32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32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42F8E"/>
                </a:solidFill>
                <a:latin typeface="Calibri"/>
                <a:cs typeface="Calibri"/>
              </a:rPr>
              <a:t>escrever:</a:t>
            </a:r>
            <a:endParaRPr sz="3200">
              <a:latin typeface="Calibri"/>
              <a:cs typeface="Calibri"/>
            </a:endParaRPr>
          </a:p>
          <a:p>
            <a:pPr marL="12700" marR="2023745">
              <a:lnSpc>
                <a:spcPct val="100000"/>
              </a:lnSpc>
            </a:pP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 (a) </a:t>
            </a:r>
            <a:r>
              <a:rPr sz="3200" b="1" spc="-7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</a:t>
            </a:r>
            <a:r>
              <a:rPr sz="3200" b="1" spc="-1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542F8E"/>
                </a:solidFill>
                <a:latin typeface="Calibri"/>
                <a:cs typeface="Calibri"/>
              </a:rPr>
              <a:t>(b)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12700" marR="242570">
              <a:lnSpc>
                <a:spcPct val="100000"/>
              </a:lnSpc>
            </a:pP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3200" spc="-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escrever </a:t>
            </a:r>
            <a:r>
              <a:rPr sz="3200" spc="-7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542F8E"/>
                </a:solidFill>
                <a:latin typeface="Calibri"/>
                <a:cs typeface="Calibri"/>
              </a:rPr>
              <a:t>desta</a:t>
            </a:r>
            <a:r>
              <a:rPr sz="3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maneira: </a:t>
            </a:r>
            <a:r>
              <a:rPr sz="32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</a:t>
            </a:r>
            <a:r>
              <a:rPr sz="32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(a,</a:t>
            </a:r>
            <a:r>
              <a:rPr sz="32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542F8E"/>
                </a:solidFill>
                <a:latin typeface="Calibri"/>
                <a:cs typeface="Calibri"/>
              </a:rPr>
              <a:t>b)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5541263" y="1463039"/>
              <a:ext cx="6650990" cy="4406265"/>
            </a:xfrm>
            <a:custGeom>
              <a:avLst/>
              <a:gdLst/>
              <a:ahLst/>
              <a:cxnLst/>
              <a:rect l="l" t="t" r="r" b="b"/>
              <a:pathLst>
                <a:path w="6650990" h="4406265">
                  <a:moveTo>
                    <a:pt x="6650736" y="0"/>
                  </a:moveTo>
                  <a:lnTo>
                    <a:pt x="0" y="0"/>
                  </a:lnTo>
                  <a:lnTo>
                    <a:pt x="0" y="4405884"/>
                  </a:lnTo>
                  <a:lnTo>
                    <a:pt x="6650736" y="4405884"/>
                  </a:lnTo>
                  <a:lnTo>
                    <a:pt x="66507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41263" y="1463039"/>
              <a:ext cx="6650990" cy="4406265"/>
            </a:xfrm>
            <a:custGeom>
              <a:avLst/>
              <a:gdLst/>
              <a:ahLst/>
              <a:cxnLst/>
              <a:rect l="l" t="t" r="r" b="b"/>
              <a:pathLst>
                <a:path w="6650990" h="4406265">
                  <a:moveTo>
                    <a:pt x="0" y="4405884"/>
                  </a:moveTo>
                  <a:lnTo>
                    <a:pt x="6650736" y="4405884"/>
                  </a:lnTo>
                  <a:lnTo>
                    <a:pt x="6650736" y="0"/>
                  </a:lnTo>
                  <a:lnTo>
                    <a:pt x="0" y="0"/>
                  </a:lnTo>
                  <a:lnTo>
                    <a:pt x="0" y="4405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5589" y="1467358"/>
            <a:ext cx="3994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7.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Fazer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consistências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dados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589" y="3099942"/>
            <a:ext cx="1098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Campos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8823" y="3099942"/>
            <a:ext cx="2894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763905" algn="l"/>
                <a:tab pos="1998345" algn="l"/>
                <a:tab pos="2559050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ormulário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ou  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ebem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589" y="3831717"/>
            <a:ext cx="41789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interação com usuário,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devem</a:t>
            </a:r>
            <a:r>
              <a:rPr sz="2400" spc="-5" dirty="0">
                <a:latin typeface="Calibri"/>
                <a:cs typeface="Calibri"/>
              </a:rPr>
              <a:t> receber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7009" y="1605534"/>
            <a:ext cx="59277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EXEMPLO: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tabLst>
                <a:tab pos="379730" algn="l"/>
                <a:tab pos="842010" algn="l"/>
                <a:tab pos="1294130" algn="l"/>
                <a:tab pos="1594485" algn="l"/>
                <a:tab pos="2416175" algn="l"/>
                <a:tab pos="2859405" algn="l"/>
                <a:tab pos="3863975" algn="l"/>
                <a:tab pos="4886960" algn="l"/>
              </a:tabLst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1.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Ao	ler	o	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a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lgu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pes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mos 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consistir,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exemplo,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7009" y="2611069"/>
            <a:ext cx="59289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pessoa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digitou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alguma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coisa;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há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somente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espaços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branco;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digitou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números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não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esperados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como: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*&amp;%¨#$%#*!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7009" y="3952443"/>
            <a:ext cx="5931535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Ao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ler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idade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alguém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devemos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consistir,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exemplo,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se: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idade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é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zero;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472565" algn="l"/>
                <a:tab pos="1899285" algn="l"/>
                <a:tab pos="2223770" algn="l"/>
                <a:tab pos="3245485" algn="l"/>
                <a:tab pos="3850640" algn="l"/>
                <a:tab pos="4816475" algn="l"/>
                <a:tab pos="5622925" algn="l"/>
              </a:tabLst>
            </a:pPr>
            <a:r>
              <a:rPr sz="2200" spc="-114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erifi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usuár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nã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9909" y="5294502"/>
            <a:ext cx="2320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inválidos;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5830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8.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Tenha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controle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versão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813430"/>
            <a:ext cx="4311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85445" algn="l"/>
                <a:tab pos="707390" algn="l"/>
                <a:tab pos="1161415" algn="l"/>
                <a:tab pos="2269490" algn="l"/>
                <a:tab pos="2502535" algn="l"/>
                <a:tab pos="3019425" algn="l"/>
                <a:tab pos="413702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a,  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ani</a:t>
            </a:r>
            <a:r>
              <a:rPr sz="2400" spc="-3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er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5769" y="3544951"/>
            <a:ext cx="1300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atualizado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589" y="3544951"/>
            <a:ext cx="29044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75715" algn="l"/>
                <a:tab pos="1327785" algn="l"/>
                <a:tab pos="1923414" algn="l"/>
                <a:tab pos="2294255" algn="l"/>
              </a:tabLst>
            </a:pPr>
            <a:r>
              <a:rPr sz="2400" spc="-15" dirty="0">
                <a:latin typeface="Calibri"/>
                <a:cs typeface="Calibri"/>
              </a:rPr>
              <a:t>controle		</a:t>
            </a:r>
            <a:r>
              <a:rPr sz="2400" spc="-10" dirty="0">
                <a:latin typeface="Calibri"/>
                <a:cs typeface="Calibri"/>
              </a:rPr>
              <a:t>de	</a:t>
            </a:r>
            <a:r>
              <a:rPr sz="2400" spc="-15" dirty="0">
                <a:latin typeface="Calibri"/>
                <a:cs typeface="Calibri"/>
              </a:rPr>
              <a:t>versão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especifi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ando	</a:t>
            </a:r>
            <a:r>
              <a:rPr sz="2400" spc="-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latin typeface="Calibri"/>
                <a:cs typeface="Calibri"/>
              </a:rPr>
              <a:t>também	</a:t>
            </a:r>
            <a:r>
              <a:rPr sz="2400" spc="-15" dirty="0">
                <a:latin typeface="Calibri"/>
                <a:cs typeface="Calibri"/>
              </a:rPr>
              <a:t>registrando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9945" y="3910406"/>
            <a:ext cx="1414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1875" algn="l"/>
              </a:tabLst>
            </a:pPr>
            <a:r>
              <a:rPr sz="2400" spc="-15" dirty="0">
                <a:latin typeface="Calibri"/>
                <a:cs typeface="Calibri"/>
              </a:rPr>
              <a:t>versão	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377825" algn="l"/>
                <a:tab pos="106997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589" y="4642484"/>
            <a:ext cx="3061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alterado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nova versão.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4421" y="2410205"/>
            <a:ext cx="523367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Quando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há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muitos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programadores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trabalhando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num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mesmo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simultaneamente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importante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considerar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software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fazer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controle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versão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do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sistema,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processo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manual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suscetível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muitas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falhas.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17646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9.</a:t>
            </a:r>
            <a:r>
              <a:rPr sz="36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Idioma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631770"/>
            <a:ext cx="592010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Como </a:t>
            </a:r>
            <a:r>
              <a:rPr sz="2400" spc="-10" dirty="0">
                <a:latin typeface="Calibri"/>
                <a:cs typeface="Calibri"/>
              </a:rPr>
              <a:t>muitas </a:t>
            </a:r>
            <a:r>
              <a:rPr sz="2400" spc="-5" dirty="0">
                <a:latin typeface="Calibri"/>
                <a:cs typeface="Calibri"/>
              </a:rPr>
              <a:t>linguagens </a:t>
            </a:r>
            <a:r>
              <a:rPr sz="2400" spc="-10" dirty="0">
                <a:latin typeface="Calibri"/>
                <a:cs typeface="Calibri"/>
              </a:rPr>
              <a:t>utilizam </a:t>
            </a:r>
            <a:r>
              <a:rPr sz="2400" spc="-5" dirty="0">
                <a:latin typeface="Calibri"/>
                <a:cs typeface="Calibri"/>
              </a:rPr>
              <a:t>comandos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inglês, é </a:t>
            </a:r>
            <a:r>
              <a:rPr sz="2400" spc="-15" dirty="0">
                <a:latin typeface="Calibri"/>
                <a:cs typeface="Calibri"/>
              </a:rPr>
              <a:t>recomendável</a:t>
            </a:r>
            <a:r>
              <a:rPr sz="2400" spc="-10" dirty="0">
                <a:latin typeface="Calibri"/>
                <a:cs typeface="Calibri"/>
              </a:rPr>
              <a:t> ter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conhecimento 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dirty="0">
                <a:latin typeface="Calibri"/>
                <a:cs typeface="Calibri"/>
              </a:rPr>
              <a:t> mínimo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básico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inglês,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terá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interpretar </a:t>
            </a:r>
            <a:r>
              <a:rPr sz="2400" spc="-5" dirty="0">
                <a:latin typeface="Calibri"/>
                <a:cs typeface="Calibri"/>
              </a:rPr>
              <a:t>melhor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mensagens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poderá </a:t>
            </a:r>
            <a:r>
              <a:rPr sz="2400" spc="-20" dirty="0">
                <a:latin typeface="Calibri"/>
                <a:cs typeface="Calibri"/>
              </a:rPr>
              <a:t>fazer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pesquisas na </a:t>
            </a: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páginas</a:t>
            </a:r>
            <a:r>
              <a:rPr sz="2400" dirty="0">
                <a:latin typeface="Calibri"/>
                <a:cs typeface="Calibri"/>
              </a:rPr>
              <a:t> de língua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inglesa.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80" y="2110739"/>
            <a:ext cx="4602480" cy="34884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0657"/>
            <a:ext cx="45739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https://pixabay.com/pt/illustrations/conselho-escola-quadro-negro-giz-64269/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8604885" cy="4951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40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possível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escrever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variáveis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desta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maneira: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“Nome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cliente”,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“Data_Emissão”,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“MensagemAviso!!!”,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“2aSemana”?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Justifique.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spc="-10" dirty="0">
                <a:latin typeface="Calibri"/>
                <a:cs typeface="Calibri"/>
              </a:rPr>
              <a:t>endentação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5" dirty="0">
                <a:latin typeface="Calibri"/>
                <a:cs typeface="Calibri"/>
              </a:rPr>
              <a:t> código?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importância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indentarmos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3"/>
              <a:tabLst>
                <a:tab pos="292100" algn="l"/>
              </a:tabLst>
            </a:pP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pesquisa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quais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principais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tipos </a:t>
            </a:r>
            <a:r>
              <a:rPr sz="2200" spc="-10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testes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software.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4"/>
              <a:tabLst>
                <a:tab pos="292100" algn="l"/>
              </a:tabLst>
            </a:pP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etapa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projeto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fluxogramas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muito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úteis?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4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importância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fazer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comentários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programas?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148839"/>
            <a:ext cx="2714244" cy="32689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473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111501"/>
            <a:ext cx="6651625" cy="3042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6"/>
              <a:tabLst>
                <a:tab pos="31623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2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dados?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importância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em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validarmos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5" dirty="0">
                <a:latin typeface="Calibri"/>
                <a:cs typeface="Calibri"/>
              </a:rPr>
              <a:t>dados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digitados pelos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 é </a:t>
            </a:r>
            <a:r>
              <a:rPr sz="2200" spc="-20" dirty="0">
                <a:latin typeface="Calibri"/>
                <a:cs typeface="Calibri"/>
              </a:rPr>
              <a:t>controle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5" dirty="0">
                <a:latin typeface="Calibri"/>
                <a:cs typeface="Calibri"/>
              </a:rPr>
              <a:t>versão?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Quais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os</a:t>
            </a:r>
            <a:r>
              <a:rPr sz="2200" spc="-5" dirty="0">
                <a:latin typeface="Calibri"/>
                <a:cs typeface="Calibri"/>
              </a:rPr>
              <a:t> tipos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controle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versão?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Pesquise.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6"/>
              <a:tabLst>
                <a:tab pos="330200" algn="l"/>
              </a:tabLst>
            </a:pPr>
            <a:r>
              <a:rPr sz="2200" spc="-20" dirty="0">
                <a:latin typeface="Calibri"/>
                <a:cs typeface="Calibri"/>
              </a:rPr>
              <a:t>Por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importante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ter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mínimo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conhecimento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básico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inglês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programador?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Justifique.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046731"/>
            <a:ext cx="2714244" cy="32689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2409571"/>
            <a:ext cx="535051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estruturar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módulos </a:t>
            </a:r>
            <a:r>
              <a:rPr sz="2400" spc="-5" dirty="0">
                <a:latin typeface="Calibri"/>
                <a:cs typeface="Calibri"/>
              </a:rPr>
              <a:t>relacionados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interdependentes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interface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rapidamente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substituiu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estruturada,</a:t>
            </a:r>
            <a:r>
              <a:rPr sz="2400" spc="5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ela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apresenta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algo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robusto</a:t>
            </a:r>
            <a:r>
              <a:rPr sz="2400" spc="5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confiável.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5241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4000" b="1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Modular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631" y="1411224"/>
            <a:ext cx="5507735" cy="44013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53111" y="6603212"/>
            <a:ext cx="48888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0636" y="4631512"/>
            <a:ext cx="6893559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09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básicos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06346"/>
            <a:ext cx="471233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Criado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dirty="0">
                <a:latin typeface="Calibri"/>
                <a:cs typeface="Calibri"/>
              </a:rPr>
              <a:t> Guido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Rossum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dirty="0">
                <a:latin typeface="Calibri"/>
                <a:cs typeface="Calibri"/>
              </a:rPr>
              <a:t> anos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1990.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Multiplataforma,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dirty="0">
                <a:latin typeface="Calibri"/>
                <a:cs typeface="Calibri"/>
              </a:rPr>
              <a:t>Python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disponível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Microsoft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Windows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Unixlike.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nível, </a:t>
            </a:r>
            <a:r>
              <a:rPr sz="2400" spc="-5" dirty="0">
                <a:latin typeface="Calibri"/>
                <a:cs typeface="Calibri"/>
              </a:rPr>
              <a:t>multiparadigma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interpretada,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script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e/ou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interativo.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8755" y="1359408"/>
            <a:ext cx="5903976" cy="41391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06346"/>
            <a:ext cx="492061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sintaxe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fácil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aprendida.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delimita um </a:t>
            </a:r>
            <a:r>
              <a:rPr sz="2400" spc="-15" dirty="0">
                <a:latin typeface="Calibri"/>
                <a:cs typeface="Calibri"/>
              </a:rPr>
              <a:t>bloco </a:t>
            </a:r>
            <a:r>
              <a:rPr sz="2400" spc="-5" dirty="0">
                <a:latin typeface="Calibri"/>
                <a:cs typeface="Calibri"/>
              </a:rPr>
              <a:t>na linguagem </a:t>
            </a:r>
            <a:r>
              <a:rPr sz="2400" dirty="0">
                <a:latin typeface="Calibri"/>
                <a:cs typeface="Calibri"/>
              </a:rPr>
              <a:t> Python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indentação,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bloco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spc="-5" dirty="0">
                <a:latin typeface="Calibri"/>
                <a:cs typeface="Calibri"/>
              </a:rPr>
              <a:t>({}),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dirty="0">
                <a:latin typeface="Calibri"/>
                <a:cs typeface="Calibri"/>
              </a:rPr>
              <a:t>é em C++ </a:t>
            </a:r>
            <a:r>
              <a:rPr sz="2400" spc="-5" dirty="0">
                <a:latin typeface="Calibri"/>
                <a:cs typeface="Calibri"/>
              </a:rPr>
              <a:t>ou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uma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reservada,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15" dirty="0">
                <a:latin typeface="Calibri"/>
                <a:cs typeface="Calibri"/>
              </a:rPr>
              <a:t> Pascal.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0" y="1359408"/>
            <a:ext cx="4244340" cy="41391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39028" y="1367027"/>
            <a:ext cx="6253480" cy="4386580"/>
            <a:chOff x="5939028" y="1367027"/>
            <a:chExt cx="6253480" cy="4386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9028" y="1367027"/>
              <a:ext cx="6252971" cy="38450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70064" y="5151119"/>
              <a:ext cx="734695" cy="601980"/>
            </a:xfrm>
            <a:custGeom>
              <a:avLst/>
              <a:gdLst/>
              <a:ahLst/>
              <a:cxnLst/>
              <a:rect l="l" t="t" r="r" b="b"/>
              <a:pathLst>
                <a:path w="734695" h="601979">
                  <a:moveTo>
                    <a:pt x="367283" y="0"/>
                  </a:moveTo>
                  <a:lnTo>
                    <a:pt x="0" y="300989"/>
                  </a:lnTo>
                  <a:lnTo>
                    <a:pt x="183641" y="300989"/>
                  </a:lnTo>
                  <a:lnTo>
                    <a:pt x="183641" y="601979"/>
                  </a:lnTo>
                  <a:lnTo>
                    <a:pt x="550926" y="601979"/>
                  </a:lnTo>
                  <a:lnTo>
                    <a:pt x="550926" y="300989"/>
                  </a:lnTo>
                  <a:lnTo>
                    <a:pt x="734567" y="300989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542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6400" y="1677365"/>
            <a:ext cx="8402320" cy="454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8742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Quando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criado,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código-fonte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salvo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arquivo-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extensão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apropriada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script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(.py).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348678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terminal, </a:t>
            </a:r>
            <a:r>
              <a:rPr sz="2400" dirty="0">
                <a:latin typeface="Calibri"/>
                <a:cs typeface="Calibri"/>
              </a:rPr>
              <a:t>ao </a:t>
            </a:r>
            <a:r>
              <a:rPr sz="2400" spc="-15" dirty="0">
                <a:latin typeface="Calibri"/>
                <a:cs typeface="Calibri"/>
              </a:rPr>
              <a:t>invocar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script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criado,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spc="-20" dirty="0">
                <a:latin typeface="Calibri"/>
                <a:cs typeface="Calibri"/>
              </a:rPr>
              <a:t>executa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script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recebe 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entradas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dados.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Site: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https: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  <a:hlinkClick r:id="rId3"/>
              </a:rPr>
              <a:t>//w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ww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  <a:hlinkClick r:id="rId3"/>
              </a:rPr>
              <a:t>.python.org/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265"/>
              </a:spcBef>
            </a:pP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Marcar</a:t>
            </a:r>
            <a:r>
              <a:rPr sz="1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2F8E"/>
                </a:solidFill>
                <a:latin typeface="Calibri"/>
                <a:cs typeface="Calibri"/>
              </a:rPr>
              <a:t>duas</a:t>
            </a:r>
            <a:r>
              <a:rPr sz="1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opções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4736"/>
            <a:ext cx="2371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Instalador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do Python</a:t>
            </a:r>
            <a:r>
              <a:rPr sz="10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3.10.5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(64-bit)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935933"/>
            <a:ext cx="3126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  <a:tab pos="2595880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(pode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o)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476" y="4302379"/>
            <a:ext cx="32975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650" algn="l"/>
                <a:tab pos="273177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erp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ador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1716" y="3935933"/>
            <a:ext cx="109220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  Python,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4668139"/>
            <a:ext cx="3173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62000" algn="l"/>
                <a:tab pos="1497330" algn="l"/>
                <a:tab pos="184594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iss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é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essár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5" dirty="0">
                <a:latin typeface="Calibri"/>
                <a:cs typeface="Calibri"/>
              </a:rPr>
              <a:t>clicar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File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New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7476" y="1668907"/>
            <a:ext cx="4432935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99415" algn="l"/>
                <a:tab pos="1593215" algn="l"/>
                <a:tab pos="2251710" algn="l"/>
                <a:tab pos="2588260" algn="l"/>
                <a:tab pos="3178175" algn="l"/>
                <a:tab pos="411099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3600" spc="-9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é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ed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257300"/>
            <a:ext cx="5638800" cy="44500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194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662933"/>
            <a:ext cx="4297045" cy="166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Clicar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Save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(Ctrl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+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4010"/>
              </a:lnSpc>
              <a:spcBef>
                <a:spcPts val="2070"/>
              </a:spcBef>
              <a:tabLst>
                <a:tab pos="949960" algn="l"/>
                <a:tab pos="1403985" algn="l"/>
                <a:tab pos="2629535" algn="l"/>
                <a:tab pos="3231515" algn="l"/>
              </a:tabLst>
            </a:pPr>
            <a:r>
              <a:rPr sz="2400" spc="-5" dirty="0">
                <a:latin typeface="Calibri"/>
                <a:cs typeface="Calibri"/>
              </a:rPr>
              <a:t>Sal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qui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segui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5" dirty="0">
                <a:latin typeface="Calibri"/>
                <a:cs typeface="Calibri"/>
              </a:rPr>
              <a:t>maneira: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“nome_do_arquivo.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py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668907"/>
            <a:ext cx="3517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2620" y="1455419"/>
            <a:ext cx="6469380" cy="42108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317447"/>
            <a:ext cx="3517265" cy="220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Nosso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2870"/>
              </a:lnSpc>
              <a:spcBef>
                <a:spcPts val="2345"/>
              </a:spcBef>
            </a:pPr>
            <a:r>
              <a:rPr sz="2400" spc="-10" dirty="0">
                <a:latin typeface="Calibri"/>
                <a:cs typeface="Calibri"/>
              </a:rPr>
              <a:t>Digite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print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(‘Olá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mundo!”)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3895344"/>
            <a:ext cx="11783695" cy="2068195"/>
            <a:chOff x="408431" y="3895344"/>
            <a:chExt cx="11783695" cy="20681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895344"/>
              <a:ext cx="4648200" cy="1847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4061460"/>
              <a:ext cx="6096000" cy="19019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28586" y="1108405"/>
            <a:ext cx="2285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  <a:tab pos="2111375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ar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196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772" y="1108405"/>
            <a:ext cx="17932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923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8586" y="1474723"/>
            <a:ext cx="4298315" cy="81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871855" algn="l"/>
                <a:tab pos="1725295" algn="l"/>
                <a:tab pos="3209925" algn="l"/>
                <a:tab pos="3559175" algn="l"/>
              </a:tabLst>
            </a:pPr>
            <a:r>
              <a:rPr sz="2400" spc="-6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ba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essionar	o	</a:t>
            </a:r>
            <a:r>
              <a:rPr sz="2400" spc="-5" dirty="0">
                <a:latin typeface="Calibri"/>
                <a:cs typeface="Calibri"/>
              </a:rPr>
              <a:t>bo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F5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teclado.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8586" y="2630169"/>
            <a:ext cx="2306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4490" algn="l"/>
                <a:tab pos="138557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pri</a:t>
            </a:r>
            <a:r>
              <a:rPr sz="2800" spc="-4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t()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11436" y="2680461"/>
            <a:ext cx="181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2169" algn="l"/>
                <a:tab pos="1333500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1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8586" y="3059938"/>
            <a:ext cx="42951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execução: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159509"/>
            <a:ext cx="4297680" cy="208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marR="75247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3250"/>
              </a:lnSpc>
              <a:spcBef>
                <a:spcPts val="1190"/>
              </a:spcBef>
              <a:tabLst>
                <a:tab pos="1355090" algn="l"/>
                <a:tab pos="3281679" algn="l"/>
                <a:tab pos="4138295" algn="l"/>
              </a:tabLst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culos	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30" dirty="0">
                <a:latin typeface="Calibri"/>
                <a:cs typeface="Calibri"/>
              </a:rPr>
              <a:t>á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a 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print()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abaixo: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505455"/>
            <a:ext cx="11762740" cy="3865245"/>
            <a:chOff x="408431" y="2505455"/>
            <a:chExt cx="11762740" cy="38652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621023"/>
              <a:ext cx="4079748" cy="1569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20" y="4718304"/>
              <a:ext cx="3907535" cy="1652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020" y="2505455"/>
              <a:ext cx="4764024" cy="16520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3820" y="4049267"/>
              <a:ext cx="4466844" cy="179374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94042" y="1165605"/>
            <a:ext cx="4297045" cy="1187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0"/>
              </a:spcBef>
            </a:pPr>
            <a:r>
              <a:rPr sz="2400" spc="-35" dirty="0">
                <a:latin typeface="Calibri"/>
                <a:cs typeface="Calibri"/>
              </a:rPr>
              <a:t>Também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concatenar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texto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cálculo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matemático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197</a:t>
            </a:fld>
            <a:endParaRPr spc="-5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111501"/>
            <a:ext cx="6942455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20" dirty="0">
                <a:latin typeface="Calibri"/>
                <a:cs typeface="Calibri"/>
              </a:rPr>
              <a:t>Escreva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baixo</a:t>
            </a:r>
            <a:r>
              <a:rPr sz="2200" spc="-10" dirty="0">
                <a:latin typeface="Calibri"/>
                <a:cs typeface="Calibri"/>
              </a:rPr>
              <a:t> 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médio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baixo,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médio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alto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IDE?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1793748"/>
            <a:ext cx="2714244" cy="32689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317826"/>
            <a:ext cx="7944484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PYTHON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SHELL)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interpretador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Calibri"/>
                <a:cs typeface="Calibri"/>
              </a:rPr>
              <a:t>Python</a:t>
            </a:r>
            <a:r>
              <a:rPr sz="2200" spc="-5" dirty="0">
                <a:latin typeface="Calibri"/>
                <a:cs typeface="Calibri"/>
              </a:rPr>
              <a:t> via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Prompt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Comando?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20" dirty="0">
                <a:latin typeface="Calibri"/>
                <a:cs typeface="Calibri"/>
              </a:rPr>
              <a:t>Porque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usaremos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Atom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interpretador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12700" marR="667385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delimita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bloco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Python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indentação?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12700" marR="165735">
              <a:lnSpc>
                <a:spcPct val="100000"/>
              </a:lnSpc>
              <a:buFont typeface="Calibri"/>
              <a:buAutoNum type="arabicPeriod" startAt="8"/>
              <a:tabLst>
                <a:tab pos="43370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aparecer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letra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música.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046731"/>
            <a:ext cx="2714244" cy="32689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3080"/>
            <a:chOff x="0" y="0"/>
            <a:chExt cx="1219200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67811" y="5660135"/>
              <a:ext cx="6017260" cy="1198245"/>
            </a:xfrm>
            <a:custGeom>
              <a:avLst/>
              <a:gdLst/>
              <a:ahLst/>
              <a:cxnLst/>
              <a:rect l="l" t="t" r="r" b="b"/>
              <a:pathLst>
                <a:path w="6017259" h="1198245">
                  <a:moveTo>
                    <a:pt x="6016751" y="0"/>
                  </a:moveTo>
                  <a:lnTo>
                    <a:pt x="0" y="0"/>
                  </a:lnTo>
                  <a:lnTo>
                    <a:pt x="0" y="1197860"/>
                  </a:lnTo>
                  <a:lnTo>
                    <a:pt x="6016751" y="1197860"/>
                  </a:lnTo>
                  <a:lnTo>
                    <a:pt x="6016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7811" y="5660135"/>
              <a:ext cx="6017260" cy="1198245"/>
            </a:xfrm>
            <a:custGeom>
              <a:avLst/>
              <a:gdLst/>
              <a:ahLst/>
              <a:cxnLst/>
              <a:rect l="l" t="t" r="r" b="b"/>
              <a:pathLst>
                <a:path w="6017259" h="1198245">
                  <a:moveTo>
                    <a:pt x="6016751" y="1197860"/>
                  </a:moveTo>
                  <a:lnTo>
                    <a:pt x="6016751" y="0"/>
                  </a:lnTo>
                  <a:lnTo>
                    <a:pt x="0" y="0"/>
                  </a:lnTo>
                  <a:lnTo>
                    <a:pt x="0" y="119786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14596" y="5611164"/>
            <a:ext cx="4127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Módulo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spc="-15" dirty="0">
                <a:solidFill>
                  <a:srgbClr val="000000"/>
                </a:solidFill>
              </a:rPr>
              <a:t>Programação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4938521" y="6219012"/>
            <a:ext cx="227584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latin typeface="Calibri"/>
                <a:cs typeface="Calibri"/>
              </a:rPr>
              <a:t>de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Sistemas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113" y="2779014"/>
            <a:ext cx="554101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Diferente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normais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seguem um </a:t>
            </a:r>
            <a:r>
              <a:rPr sz="2400" spc="-15" dirty="0">
                <a:latin typeface="Calibri"/>
                <a:cs typeface="Calibri"/>
              </a:rPr>
              <a:t>fluxo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controle padronizado,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 </a:t>
            </a:r>
            <a:r>
              <a:rPr sz="2400" spc="-10" dirty="0">
                <a:latin typeface="Calibri"/>
                <a:cs typeface="Calibri"/>
              </a:rPr>
              <a:t> orientados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evento </a:t>
            </a:r>
            <a:r>
              <a:rPr sz="2400" dirty="0">
                <a:latin typeface="Calibri"/>
                <a:cs typeface="Calibri"/>
              </a:rPr>
              <a:t>são guiados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externas,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chamadas</a:t>
            </a:r>
            <a:r>
              <a:rPr sz="2400" spc="-15" dirty="0">
                <a:latin typeface="Calibri"/>
                <a:cs typeface="Calibri"/>
              </a:rPr>
              <a:t> eventos.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Sua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aplicação</a:t>
            </a:r>
            <a:r>
              <a:rPr sz="2400" spc="1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400" spc="1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grande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desenvolvimento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sistemas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interface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42627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4.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40" dirty="0">
                <a:solidFill>
                  <a:srgbClr val="EC7C30"/>
                </a:solidFill>
                <a:latin typeface="Calibri"/>
                <a:cs typeface="Calibri"/>
              </a:rPr>
              <a:t>Eventos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2928" y="2004060"/>
            <a:ext cx="5529072" cy="368045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7169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https://pixabay.com/pt/illustrations/internet-meios-de-comunica%c3%a7%c3%a3o-sociais-4463031/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637281"/>
            <a:ext cx="6512559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11"/>
              <a:tabLst>
                <a:tab pos="433705" algn="l"/>
              </a:tabLst>
            </a:pPr>
            <a:r>
              <a:rPr sz="2200" spc="-5" dirty="0">
                <a:latin typeface="Calibri"/>
                <a:cs typeface="Calibri"/>
              </a:rPr>
              <a:t>Quais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comentário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fonte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11"/>
            </a:pPr>
            <a:endParaRPr sz="2150">
              <a:latin typeface="Calibri"/>
              <a:cs typeface="Calibri"/>
            </a:endParaRPr>
          </a:p>
          <a:p>
            <a:pPr marL="12700" marR="1574800">
              <a:lnSpc>
                <a:spcPct val="100000"/>
              </a:lnSpc>
              <a:buFont typeface="Calibri"/>
              <a:buAutoNum type="arabicPeriod" startAt="11"/>
              <a:tabLst>
                <a:tab pos="433705" algn="l"/>
              </a:tabLst>
            </a:pPr>
            <a:r>
              <a:rPr sz="2200" spc="-20" dirty="0">
                <a:latin typeface="Calibri"/>
                <a:cs typeface="Calibri"/>
              </a:rPr>
              <a:t>Execute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dois</a:t>
            </a:r>
            <a:r>
              <a:rPr sz="2200" spc="-10" dirty="0">
                <a:latin typeface="Calibri"/>
                <a:cs typeface="Calibri"/>
              </a:rPr>
              <a:t> comandos: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print('Olá</a:t>
            </a:r>
            <a:r>
              <a:rPr sz="2200" b="1" spc="-10" dirty="0">
                <a:latin typeface="Calibri"/>
                <a:cs typeface="Calibri"/>
              </a:rPr>
              <a:t>\n</a:t>
            </a:r>
            <a:r>
              <a:rPr sz="2200" spc="-10" dirty="0">
                <a:latin typeface="Calibri"/>
                <a:cs typeface="Calibri"/>
              </a:rPr>
              <a:t>mundo!')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print('Olá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mundo!’).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Explique 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1456" y="1415795"/>
            <a:ext cx="3590544" cy="43235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50338"/>
            <a:ext cx="47390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 </a:t>
            </a:r>
            <a:r>
              <a:rPr sz="2400" spc="-5" dirty="0">
                <a:latin typeface="Calibri"/>
                <a:cs typeface="Calibri"/>
              </a:rPr>
              <a:t> um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na memória,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possa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acessado/utilizado </a:t>
            </a:r>
            <a:r>
              <a:rPr sz="2400" spc="-5" dirty="0">
                <a:latin typeface="Calibri"/>
                <a:cs typeface="Calibri"/>
              </a:rPr>
              <a:t> 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necessário.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525346"/>
            <a:ext cx="3787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1867" y="1341119"/>
            <a:ext cx="6390132" cy="3467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7476" y="4983607"/>
            <a:ext cx="67767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499870" algn="l"/>
                <a:tab pos="2832100" algn="l"/>
                <a:tab pos="4673600" algn="l"/>
                <a:tab pos="540385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</a:t>
            </a:r>
            <a:r>
              <a:rPr sz="2800" spc="-4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oria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: 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estática,</a:t>
            </a:r>
            <a:r>
              <a:rPr sz="2800" spc="2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da</a:t>
            </a:r>
            <a:r>
              <a:rPr sz="2800" spc="2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pilha,</a:t>
            </a:r>
            <a:r>
              <a:rPr sz="2800" spc="28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heap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5926099"/>
            <a:ext cx="5520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explícita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heap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implícita.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166827" y="6609308"/>
            <a:ext cx="53517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11122"/>
            <a:ext cx="4737100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897255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299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Ao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cpf</a:t>
            </a:r>
            <a:r>
              <a:rPr sz="2800" b="1" spc="-5" dirty="0">
                <a:solidFill>
                  <a:srgbClr val="542F8E"/>
                </a:solidFill>
                <a:latin typeface="Calibri"/>
                <a:cs typeface="Calibri"/>
              </a:rPr>
              <a:t> =</a:t>
            </a:r>
            <a:r>
              <a:rPr sz="2800" b="1" dirty="0">
                <a:solidFill>
                  <a:srgbClr val="542F8E"/>
                </a:solidFill>
                <a:latin typeface="Calibri"/>
                <a:cs typeface="Calibri"/>
              </a:rPr>
              <a:t> 32485977805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nome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cpf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atribuindo </a:t>
            </a:r>
            <a:r>
              <a:rPr sz="2400" dirty="0">
                <a:latin typeface="Calibri"/>
                <a:cs typeface="Calibri"/>
              </a:rPr>
              <a:t>a ela 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32485977805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64340" cy="6410325"/>
            <a:chOff x="327659" y="0"/>
            <a:chExt cx="11864340" cy="6410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107179"/>
              <a:ext cx="4302252" cy="2176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3768" y="4663440"/>
              <a:ext cx="4355592" cy="17465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29912" y="3872103"/>
              <a:ext cx="3350895" cy="1329690"/>
            </a:xfrm>
            <a:custGeom>
              <a:avLst/>
              <a:gdLst/>
              <a:ahLst/>
              <a:cxnLst/>
              <a:rect l="l" t="t" r="r" b="b"/>
              <a:pathLst>
                <a:path w="3350895" h="1329689">
                  <a:moveTo>
                    <a:pt x="560704" y="1316736"/>
                  </a:moveTo>
                  <a:lnTo>
                    <a:pt x="0" y="1316736"/>
                  </a:lnTo>
                  <a:lnTo>
                    <a:pt x="0" y="1329436"/>
                  </a:lnTo>
                  <a:lnTo>
                    <a:pt x="573404" y="1329436"/>
                  </a:lnTo>
                  <a:lnTo>
                    <a:pt x="573404" y="1323086"/>
                  </a:lnTo>
                  <a:lnTo>
                    <a:pt x="560704" y="1323086"/>
                  </a:lnTo>
                  <a:lnTo>
                    <a:pt x="560704" y="1316736"/>
                  </a:lnTo>
                  <a:close/>
                </a:path>
                <a:path w="3350895" h="1329689">
                  <a:moveTo>
                    <a:pt x="3318764" y="0"/>
                  </a:moveTo>
                  <a:lnTo>
                    <a:pt x="560704" y="0"/>
                  </a:lnTo>
                  <a:lnTo>
                    <a:pt x="560704" y="1323086"/>
                  </a:lnTo>
                  <a:lnTo>
                    <a:pt x="567054" y="1316736"/>
                  </a:lnTo>
                  <a:lnTo>
                    <a:pt x="573404" y="1316736"/>
                  </a:lnTo>
                  <a:lnTo>
                    <a:pt x="573404" y="12700"/>
                  </a:lnTo>
                  <a:lnTo>
                    <a:pt x="567054" y="12700"/>
                  </a:lnTo>
                  <a:lnTo>
                    <a:pt x="573404" y="6350"/>
                  </a:lnTo>
                  <a:lnTo>
                    <a:pt x="3318764" y="6350"/>
                  </a:lnTo>
                  <a:lnTo>
                    <a:pt x="3318764" y="0"/>
                  </a:lnTo>
                  <a:close/>
                </a:path>
                <a:path w="3350895" h="1329689">
                  <a:moveTo>
                    <a:pt x="573404" y="1316736"/>
                  </a:moveTo>
                  <a:lnTo>
                    <a:pt x="567054" y="1316736"/>
                  </a:lnTo>
                  <a:lnTo>
                    <a:pt x="560704" y="1323086"/>
                  </a:lnTo>
                  <a:lnTo>
                    <a:pt x="573404" y="1323086"/>
                  </a:lnTo>
                  <a:lnTo>
                    <a:pt x="573404" y="1316736"/>
                  </a:lnTo>
                  <a:close/>
                </a:path>
                <a:path w="3350895" h="1329689">
                  <a:moveTo>
                    <a:pt x="3306064" y="715137"/>
                  </a:moveTo>
                  <a:lnTo>
                    <a:pt x="3274314" y="715137"/>
                  </a:lnTo>
                  <a:lnTo>
                    <a:pt x="3312414" y="791337"/>
                  </a:lnTo>
                  <a:lnTo>
                    <a:pt x="3344164" y="727837"/>
                  </a:lnTo>
                  <a:lnTo>
                    <a:pt x="3306064" y="727837"/>
                  </a:lnTo>
                  <a:lnTo>
                    <a:pt x="3306064" y="715137"/>
                  </a:lnTo>
                  <a:close/>
                </a:path>
                <a:path w="3350895" h="1329689">
                  <a:moveTo>
                    <a:pt x="3306064" y="6350"/>
                  </a:moveTo>
                  <a:lnTo>
                    <a:pt x="3306064" y="727837"/>
                  </a:lnTo>
                  <a:lnTo>
                    <a:pt x="3318764" y="727837"/>
                  </a:lnTo>
                  <a:lnTo>
                    <a:pt x="3318764" y="12700"/>
                  </a:lnTo>
                  <a:lnTo>
                    <a:pt x="3312414" y="12700"/>
                  </a:lnTo>
                  <a:lnTo>
                    <a:pt x="3306064" y="6350"/>
                  </a:lnTo>
                  <a:close/>
                </a:path>
                <a:path w="3350895" h="1329689">
                  <a:moveTo>
                    <a:pt x="3350514" y="715137"/>
                  </a:moveTo>
                  <a:lnTo>
                    <a:pt x="3318764" y="715137"/>
                  </a:lnTo>
                  <a:lnTo>
                    <a:pt x="3318764" y="727837"/>
                  </a:lnTo>
                  <a:lnTo>
                    <a:pt x="3344164" y="727837"/>
                  </a:lnTo>
                  <a:lnTo>
                    <a:pt x="3350514" y="715137"/>
                  </a:lnTo>
                  <a:close/>
                </a:path>
                <a:path w="3350895" h="1329689">
                  <a:moveTo>
                    <a:pt x="573404" y="6350"/>
                  </a:moveTo>
                  <a:lnTo>
                    <a:pt x="567054" y="12700"/>
                  </a:lnTo>
                  <a:lnTo>
                    <a:pt x="573404" y="12700"/>
                  </a:lnTo>
                  <a:lnTo>
                    <a:pt x="573404" y="6350"/>
                  </a:lnTo>
                  <a:close/>
                </a:path>
                <a:path w="3350895" h="1329689">
                  <a:moveTo>
                    <a:pt x="3306064" y="6350"/>
                  </a:moveTo>
                  <a:lnTo>
                    <a:pt x="573404" y="6350"/>
                  </a:lnTo>
                  <a:lnTo>
                    <a:pt x="573404" y="12700"/>
                  </a:lnTo>
                  <a:lnTo>
                    <a:pt x="3306064" y="12700"/>
                  </a:lnTo>
                  <a:lnTo>
                    <a:pt x="3306064" y="6350"/>
                  </a:lnTo>
                  <a:close/>
                </a:path>
                <a:path w="3350895" h="1329689">
                  <a:moveTo>
                    <a:pt x="3318764" y="6350"/>
                  </a:moveTo>
                  <a:lnTo>
                    <a:pt x="3306064" y="6350"/>
                  </a:lnTo>
                  <a:lnTo>
                    <a:pt x="3312414" y="12700"/>
                  </a:lnTo>
                  <a:lnTo>
                    <a:pt x="3318764" y="12700"/>
                  </a:lnTo>
                  <a:lnTo>
                    <a:pt x="3318764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7619" y="0"/>
              <a:ext cx="4564380" cy="20802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3236" y="2141220"/>
              <a:ext cx="4588764" cy="171754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202</a:t>
            </a:fld>
            <a:endParaRPr spc="-5" dirty="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8795" y="4294632"/>
            <a:ext cx="4469892" cy="21031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203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852" y="1306195"/>
            <a:ext cx="28682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Dicas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criar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880436"/>
            <a:ext cx="535876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788035" algn="l"/>
                <a:tab pos="1998345" algn="l"/>
                <a:tab pos="2601595" algn="l"/>
                <a:tab pos="3616960" algn="l"/>
                <a:tab pos="4813300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	</a:t>
            </a:r>
            <a:r>
              <a:rPr sz="2400" spc="-5" dirty="0">
                <a:latin typeface="Calibri"/>
                <a:cs typeface="Calibri"/>
              </a:rPr>
              <a:t>nã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ome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números.</a:t>
            </a:r>
            <a:endParaRPr sz="24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Devemos começar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letra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0" dirty="0">
                <a:latin typeface="Calibri"/>
                <a:cs typeface="Calibri"/>
              </a:rPr>
              <a:t>underscore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_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O Python é </a:t>
            </a:r>
            <a:r>
              <a:rPr sz="2400" spc="-5" dirty="0">
                <a:latin typeface="Calibri"/>
                <a:cs typeface="Calibri"/>
              </a:rPr>
              <a:t>case </a:t>
            </a:r>
            <a:r>
              <a:rPr sz="2400" spc="-10" dirty="0">
                <a:latin typeface="Calibri"/>
                <a:cs typeface="Calibri"/>
              </a:rPr>
              <a:t>sensitive, </a:t>
            </a:r>
            <a:r>
              <a:rPr sz="2400" spc="-5" dirty="0">
                <a:latin typeface="Calibri"/>
                <a:cs typeface="Calibri"/>
              </a:rPr>
              <a:t>ou seja, 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letras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minúsculas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sempre escrevê-la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reconhecerá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1005" y="1168653"/>
            <a:ext cx="48272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boa </a:t>
            </a:r>
            <a:r>
              <a:rPr sz="2400" spc="-15" dirty="0">
                <a:latin typeface="Calibri"/>
                <a:cs typeface="Calibri"/>
              </a:rPr>
              <a:t>prática </a:t>
            </a:r>
            <a:r>
              <a:rPr sz="2400" spc="-10" dirty="0">
                <a:latin typeface="Calibri"/>
                <a:cs typeface="Calibri"/>
              </a:rPr>
              <a:t>evitar </a:t>
            </a:r>
            <a:r>
              <a:rPr sz="2400" dirty="0">
                <a:latin typeface="Calibri"/>
                <a:cs typeface="Calibri"/>
              </a:rPr>
              <a:t>criar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muito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longos.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Procure </a:t>
            </a:r>
            <a:r>
              <a:rPr sz="2400" spc="-10" dirty="0">
                <a:latin typeface="Calibri"/>
                <a:cs typeface="Calibri"/>
              </a:rPr>
              <a:t>também </a:t>
            </a:r>
            <a:r>
              <a:rPr sz="2400" spc="-5" dirty="0">
                <a:latin typeface="Calibri"/>
                <a:cs typeface="Calibri"/>
              </a:rPr>
              <a:t>criar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autoexplicativos,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isso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facilitará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entendimento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outras </a:t>
            </a:r>
            <a:r>
              <a:rPr sz="2400" spc="-5" dirty="0">
                <a:latin typeface="Calibri"/>
                <a:cs typeface="Calibri"/>
              </a:rPr>
              <a:t>pessoas.</a:t>
            </a:r>
            <a:endParaRPr sz="2400">
              <a:latin typeface="Calibri"/>
              <a:cs typeface="Calibri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Além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disso,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também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evite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dar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nomes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funções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para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4852035" cy="216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9975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  <a:spcBef>
                <a:spcPts val="2020"/>
              </a:spcBef>
              <a:tabLst>
                <a:tab pos="1539875" algn="l"/>
                <a:tab pos="2187575" algn="l"/>
                <a:tab pos="3508375" algn="l"/>
              </a:tabLst>
            </a:pPr>
            <a:r>
              <a:rPr sz="2400" spc="-10" dirty="0">
                <a:latin typeface="Calibri"/>
                <a:cs typeface="Calibri"/>
              </a:rPr>
              <a:t>Declaradas	três	variáveis,	</a:t>
            </a:r>
            <a:r>
              <a:rPr sz="2400" spc="-5" dirty="0">
                <a:latin typeface="Calibri"/>
                <a:cs typeface="Calibri"/>
              </a:rPr>
              <a:t>chamadas: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cpf,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altura.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59" y="3710940"/>
            <a:ext cx="5423916" cy="2971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19113" y="1423238"/>
            <a:ext cx="508254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6769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variável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cpf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 atribuindo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ela</a:t>
            </a:r>
            <a:r>
              <a:rPr sz="2800" spc="-10" dirty="0">
                <a:latin typeface="Calibri"/>
                <a:cs typeface="Calibri"/>
              </a:rPr>
              <a:t> 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número </a:t>
            </a:r>
            <a:r>
              <a:rPr sz="2800" spc="-6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inteiro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(int);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já em </a:t>
            </a:r>
            <a:r>
              <a:rPr sz="2800" b="1" spc="-5" dirty="0">
                <a:solidFill>
                  <a:srgbClr val="542F8E"/>
                </a:solidFill>
                <a:latin typeface="Calibri"/>
                <a:cs typeface="Calibri"/>
              </a:rPr>
              <a:t>nome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atribuindo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caracteres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(string)</a:t>
            </a:r>
            <a:r>
              <a:rPr sz="2800" spc="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469900" marR="685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variável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altura</a:t>
            </a:r>
            <a:r>
              <a:rPr sz="2800" b="1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 atribuindo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valor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real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(float)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204</a:t>
            </a:fld>
            <a:endParaRPr spc="-5"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25145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30"/>
              </a:spcBef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utilizarmos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type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variável: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620" y="0"/>
            <a:ext cx="11803380" cy="6466840"/>
            <a:chOff x="388620" y="0"/>
            <a:chExt cx="1180338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3535679"/>
              <a:ext cx="4759452" cy="29306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7255" y="4507991"/>
              <a:ext cx="4280915" cy="19583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4591" y="0"/>
              <a:ext cx="4407408" cy="22570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8711" y="2513076"/>
              <a:ext cx="5733288" cy="120091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205</a:t>
            </a:fld>
            <a:endParaRPr spc="-5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09652"/>
            <a:ext cx="6028690" cy="188722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operador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‘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’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concatenar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string.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0"/>
            <a:ext cx="11783695" cy="6466840"/>
            <a:chOff x="408431" y="0"/>
            <a:chExt cx="11783695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299459"/>
              <a:ext cx="4844796" cy="31668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296" y="4535423"/>
              <a:ext cx="4626863" cy="19309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15" y="0"/>
              <a:ext cx="3834383" cy="2499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0" y="2551176"/>
              <a:ext cx="4739640" cy="154990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206</a:t>
            </a:fld>
            <a:endParaRPr spc="-5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61719"/>
            <a:ext cx="6026150" cy="234823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875"/>
              </a:spcBef>
              <a:tabLst>
                <a:tab pos="509270" algn="l"/>
                <a:tab pos="16751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função	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len(nome_da_variável)</a:t>
            </a:r>
            <a:r>
              <a:rPr sz="2400" spc="-15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poderemos </a:t>
            </a:r>
            <a:r>
              <a:rPr sz="2400" spc="-5" dirty="0">
                <a:latin typeface="Calibri"/>
                <a:cs typeface="Calibri"/>
              </a:rPr>
              <a:t>verificar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quantidade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string.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522220"/>
            <a:ext cx="11456035" cy="4223385"/>
            <a:chOff x="408431" y="2522220"/>
            <a:chExt cx="11456035" cy="4223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781042"/>
              <a:ext cx="5824728" cy="29641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3320" y="2522220"/>
              <a:ext cx="4351020" cy="151485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207</a:t>
            </a:fld>
            <a:endParaRPr spc="-5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37865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4320" y="0"/>
            <a:ext cx="11899900" cy="6466840"/>
            <a:chOff x="274320" y="0"/>
            <a:chExt cx="1189990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" y="2141220"/>
              <a:ext cx="6024372" cy="11384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" y="3369564"/>
              <a:ext cx="4191000" cy="30967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9264" y="4917947"/>
              <a:ext cx="4075176" cy="15392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316" y="0"/>
              <a:ext cx="2979420" cy="3995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712" y="1299972"/>
              <a:ext cx="2667000" cy="374904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208</a:t>
            </a:fld>
            <a:endParaRPr spc="-5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59095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97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acessar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último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caractere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string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saber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tamanho,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escrever: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ts val="4250"/>
              </a:lnSpc>
            </a:pP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nome_variável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[-1]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466088"/>
            <a:ext cx="11864340" cy="5392420"/>
            <a:chOff x="327659" y="1466088"/>
            <a:chExt cx="11864340" cy="53924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988306"/>
              <a:ext cx="4468368" cy="28696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5651" y="4873751"/>
              <a:ext cx="3802379" cy="19842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2976" y="3429000"/>
              <a:ext cx="2859024" cy="16139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4139" y="1466088"/>
              <a:ext cx="4369308" cy="23332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209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5391" y="2368295"/>
              <a:ext cx="5626608" cy="32445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66915" y="2369820"/>
              <a:ext cx="5625465" cy="3243580"/>
            </a:xfrm>
            <a:custGeom>
              <a:avLst/>
              <a:gdLst/>
              <a:ahLst/>
              <a:cxnLst/>
              <a:rect l="l" t="t" r="r" b="b"/>
              <a:pathLst>
                <a:path w="5625465" h="3243579">
                  <a:moveTo>
                    <a:pt x="0" y="3243072"/>
                  </a:moveTo>
                  <a:lnTo>
                    <a:pt x="5625083" y="3243072"/>
                  </a:lnTo>
                  <a:lnTo>
                    <a:pt x="5625083" y="0"/>
                  </a:lnTo>
                  <a:lnTo>
                    <a:pt x="0" y="0"/>
                  </a:lnTo>
                  <a:lnTo>
                    <a:pt x="0" y="3243072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113" y="4973523"/>
            <a:ext cx="5264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Unindo </a:t>
            </a:r>
            <a:r>
              <a:rPr sz="2400" spc="-10" dirty="0">
                <a:latin typeface="Calibri"/>
                <a:cs typeface="Calibri"/>
              </a:rPr>
              <a:t>diversas composições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interações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conhecemos</a:t>
            </a:r>
            <a:r>
              <a:rPr sz="2400" spc="-5" dirty="0">
                <a:latin typeface="Calibri"/>
                <a:cs typeface="Calibri"/>
              </a:rPr>
              <a:t> 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5335270" cy="3270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18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5.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Objetos</a:t>
            </a:r>
            <a:endParaRPr sz="4000">
              <a:latin typeface="Calibri"/>
              <a:cs typeface="Calibri"/>
            </a:endParaRPr>
          </a:p>
          <a:p>
            <a:pPr marL="83185" marR="5080" algn="just">
              <a:lnSpc>
                <a:spcPct val="100000"/>
              </a:lnSpc>
              <a:spcBef>
                <a:spcPts val="1550"/>
              </a:spcBef>
            </a:pPr>
            <a:r>
              <a:rPr sz="2400" spc="-5" dirty="0">
                <a:latin typeface="Calibri"/>
                <a:cs typeface="Calibri"/>
              </a:rPr>
              <a:t>Visa não apenas </a:t>
            </a:r>
            <a:r>
              <a:rPr sz="2400" spc="-10" dirty="0">
                <a:latin typeface="Calibri"/>
                <a:cs typeface="Calibri"/>
              </a:rPr>
              <a:t>estruturar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código em </a:t>
            </a:r>
            <a:r>
              <a:rPr sz="2400" spc="-5" dirty="0">
                <a:latin typeface="Calibri"/>
                <a:cs typeface="Calibri"/>
              </a:rPr>
              <a:t> classes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traz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grande paradigma,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desafio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potencializar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10" dirty="0">
                <a:latin typeface="Calibri"/>
                <a:cs typeface="Calibri"/>
              </a:rPr>
              <a:t>atuação.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9153" y="2701289"/>
            <a:ext cx="6261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8020" y="2701289"/>
            <a:ext cx="13608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método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3718" y="2701289"/>
            <a:ext cx="2543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5"/>
              </a:spcBef>
              <a:tabLst>
                <a:tab pos="624840" algn="l"/>
                <a:tab pos="136271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amação  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9153" y="3554425"/>
            <a:ext cx="477774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interpretações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semânticas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inteligência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artificial,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atribuindo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atributos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definindo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métodos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entre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seus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objetos.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3524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Fatiando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299716"/>
            <a:ext cx="10232390" cy="4086225"/>
            <a:chOff x="327659" y="2299716"/>
            <a:chExt cx="10232390" cy="40862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299716"/>
              <a:ext cx="5222748" cy="26609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9556" y="4108704"/>
              <a:ext cx="5730240" cy="227685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210</a:t>
            </a:fld>
            <a:endParaRPr spc="-5"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60365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1422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ler</a:t>
            </a:r>
            <a:r>
              <a:rPr sz="3600" spc="1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texto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partir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usuário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99000"/>
              </a:lnSpc>
              <a:spcBef>
                <a:spcPts val="316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lermos um </a:t>
            </a:r>
            <a:r>
              <a:rPr sz="2400" spc="-20" dirty="0">
                <a:latin typeface="Calibri"/>
                <a:cs typeface="Calibri"/>
              </a:rPr>
              <a:t>texto </a:t>
            </a:r>
            <a:r>
              <a:rPr sz="2400" spc="-1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usuário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utilizamos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().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620" y="1129283"/>
            <a:ext cx="11800840" cy="5588635"/>
            <a:chOff x="388620" y="1129283"/>
            <a:chExt cx="11800840" cy="5588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4360163"/>
              <a:ext cx="5494020" cy="1923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8655" y="4869180"/>
              <a:ext cx="2555748" cy="18486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1784" y="1129283"/>
              <a:ext cx="6297168" cy="1621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0063" y="2784348"/>
              <a:ext cx="4747260" cy="169773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211</a:t>
            </a:fld>
            <a:endParaRPr spc="-5"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82166"/>
            <a:ext cx="5800090" cy="2115185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latin typeface="Calibri"/>
                <a:cs typeface="Calibri"/>
              </a:rPr>
              <a:t>Núme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3600" spc="-4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36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m1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;  </a:t>
            </a:r>
            <a:r>
              <a:rPr sz="2400" spc="-5" dirty="0">
                <a:latin typeface="Calibri"/>
                <a:cs typeface="Calibri"/>
              </a:rPr>
              <a:t>Número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(float)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num2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563880"/>
            <a:ext cx="11783695" cy="6144895"/>
            <a:chOff x="408431" y="563880"/>
            <a:chExt cx="11783695" cy="61448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429000"/>
              <a:ext cx="4992624" cy="2900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20" y="4893564"/>
              <a:ext cx="3461004" cy="18150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0296" y="563880"/>
              <a:ext cx="3326892" cy="3011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5172" y="3270503"/>
              <a:ext cx="3576828" cy="18562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212</a:t>
            </a:fld>
            <a:endParaRPr spc="-5" dirty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87070"/>
            <a:ext cx="4642485" cy="20980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Potenciação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899"/>
              </a:lnSpc>
              <a:spcBef>
                <a:spcPts val="885"/>
              </a:spcBef>
            </a:pP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sinal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**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 </a:t>
            </a:r>
            <a:r>
              <a:rPr sz="2400" spc="-5" dirty="0">
                <a:latin typeface="Calibri"/>
                <a:cs typeface="Calibri"/>
              </a:rPr>
              <a:t>(linha 6)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num1 </a:t>
            </a:r>
            <a:r>
              <a:rPr sz="2400" dirty="0">
                <a:latin typeface="Calibri"/>
                <a:cs typeface="Calibri"/>
              </a:rPr>
              <a:t>cujo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terá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potência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404872"/>
            <a:ext cx="10212705" cy="4090670"/>
            <a:chOff x="327659" y="2404872"/>
            <a:chExt cx="10212705" cy="40906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508247"/>
              <a:ext cx="5355336" cy="29870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2300" y="2404872"/>
              <a:ext cx="3567684" cy="247802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213</a:t>
            </a:fld>
            <a:endParaRPr spc="-5" dirty="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42183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Priorização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cálculos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matemáticos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54180" cy="6149340"/>
            <a:chOff x="327659" y="0"/>
            <a:chExt cx="11854180" cy="6149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67000"/>
              <a:ext cx="3994404" cy="2377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7759" y="3941064"/>
              <a:ext cx="4201668" cy="22082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055" y="0"/>
              <a:ext cx="5256276" cy="34975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213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472" y="6612356"/>
            <a:ext cx="45523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https://pixabay.com/pt/photos/contador-contabilidade-conselheiro-1238598/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6042660" cy="247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lermos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  <a:spcBef>
                <a:spcPts val="5"/>
              </a:spcBef>
              <a:tabLst>
                <a:tab pos="1739264" algn="l"/>
                <a:tab pos="2856230" algn="l"/>
                <a:tab pos="4217670" algn="l"/>
                <a:tab pos="5882005" algn="l"/>
              </a:tabLst>
            </a:pPr>
            <a:r>
              <a:rPr sz="2400" dirty="0">
                <a:latin typeface="Calibri"/>
                <a:cs typeface="Calibri"/>
              </a:rPr>
              <a:t>arma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num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	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4285"/>
              </a:lnSpc>
            </a:pP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int()</a:t>
            </a:r>
            <a:r>
              <a:rPr sz="36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depois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função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2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tela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2):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356104"/>
            <a:ext cx="11783695" cy="4223385"/>
            <a:chOff x="408431" y="2356104"/>
            <a:chExt cx="11783695" cy="4223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988308"/>
              <a:ext cx="6959600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3343" y="2356104"/>
              <a:ext cx="5248656" cy="18821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215</a:t>
            </a:fld>
            <a:endParaRPr spc="-5" dirty="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61719"/>
            <a:ext cx="6374765" cy="215646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(float)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400" spc="-5" dirty="0">
                <a:latin typeface="Calibri"/>
                <a:cs typeface="Calibri"/>
              </a:rPr>
              <a:t>Utilizamos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float()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depois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2):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5944" y="2310383"/>
            <a:ext cx="11116310" cy="4182110"/>
            <a:chOff x="1075944" y="2310383"/>
            <a:chExt cx="11116310" cy="41821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944" y="3727703"/>
              <a:ext cx="7056120" cy="27645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5952" y="2310383"/>
              <a:ext cx="4956048" cy="17937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216</a:t>
            </a:fld>
            <a:endParaRPr spc="-5" dirty="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73700" cy="247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Tipo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198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definir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lógico (booleano)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spc="-10" dirty="0">
                <a:latin typeface="Calibri"/>
                <a:cs typeface="Calibri"/>
              </a:rPr>
              <a:t>atribuir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3600" spc="-60" dirty="0">
                <a:solidFill>
                  <a:srgbClr val="542F8E"/>
                </a:solidFill>
                <a:latin typeface="Calibri"/>
                <a:cs typeface="Calibri"/>
              </a:rPr>
              <a:t>True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(verdadeiro)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False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(Falso),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6839" y="2810255"/>
            <a:ext cx="10805160" cy="3872865"/>
            <a:chOff x="1386839" y="2810255"/>
            <a:chExt cx="10805160" cy="38728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6839" y="4288536"/>
              <a:ext cx="6158484" cy="23942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5180" y="2810255"/>
              <a:ext cx="5036820" cy="20116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217</a:t>
            </a:fld>
            <a:endParaRPr spc="-5" dirty="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317826"/>
            <a:ext cx="726884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variáveis?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35369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função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Python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responsável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informar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variável?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45085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dirty="0">
                <a:latin typeface="Calibri"/>
                <a:cs typeface="Calibri"/>
              </a:rPr>
              <a:t> 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feito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inteiro?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Dê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feito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(float)?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Dê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3523" y="1344167"/>
            <a:ext cx="3808476" cy="4585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7107555" cy="4618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2555"/>
              </a:spcBef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desconto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determinado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produto,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Screen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fonte 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também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execução.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93345" marR="561975">
              <a:lnSpc>
                <a:spcPct val="100000"/>
              </a:lnSpc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converter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temperatura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escala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Celsius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escala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Fahrenheit.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fórmula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conversão</a:t>
            </a:r>
            <a:r>
              <a:rPr sz="2200" spc="-5" dirty="0">
                <a:latin typeface="Calibri"/>
                <a:cs typeface="Calibri"/>
              </a:rPr>
              <a:t> 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Fahrenheit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= </a:t>
            </a:r>
            <a:r>
              <a:rPr sz="2200" spc="-10" dirty="0">
                <a:latin typeface="Calibri"/>
                <a:cs typeface="Calibri"/>
              </a:rPr>
              <a:t>((Celsius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* 9)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 5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)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+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32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93345" marR="167640">
              <a:lnSpc>
                <a:spcPct val="100000"/>
              </a:lnSpc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 </a:t>
            </a:r>
            <a:r>
              <a:rPr sz="2200" spc="-15" dirty="0">
                <a:latin typeface="Calibri"/>
                <a:cs typeface="Calibri"/>
              </a:rPr>
              <a:t>quantas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50,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necessárias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pagar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cujo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fornecido.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4088" y="1327403"/>
            <a:ext cx="3867911" cy="4657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3039" y="0"/>
            <a:ext cx="6918959" cy="64495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586048"/>
            <a:ext cx="406019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orientada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estruturada </a:t>
            </a:r>
            <a:r>
              <a:rPr sz="2400" dirty="0">
                <a:latin typeface="Calibri"/>
                <a:cs typeface="Calibri"/>
              </a:rPr>
              <a:t>em 5 </a:t>
            </a:r>
            <a:r>
              <a:rPr sz="2400" spc="-5" dirty="0">
                <a:latin typeface="Calibri"/>
                <a:cs typeface="Calibri"/>
              </a:rPr>
              <a:t>bases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fundamentais.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363167"/>
            <a:ext cx="42678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5.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Objetos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79" y="6597192"/>
            <a:ext cx="488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6693534" cy="294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3345" marR="483870">
              <a:lnSpc>
                <a:spcPct val="100000"/>
              </a:lnSpc>
              <a:spcBef>
                <a:spcPts val="2555"/>
              </a:spcBef>
              <a:buFont typeface="Calibri"/>
              <a:buAutoNum type="arabicPeriod" startAt="8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 permita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entrada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inteiro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diga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 </a:t>
            </a:r>
            <a:r>
              <a:rPr sz="2200" spc="-40" dirty="0">
                <a:latin typeface="Calibri"/>
                <a:cs typeface="Calibri"/>
              </a:rPr>
              <a:t>ímpar.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8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permita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entrada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x 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80" dirty="0">
                <a:latin typeface="Calibri"/>
                <a:cs typeface="Calibri"/>
              </a:rPr>
              <a:t>y,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troque</a:t>
            </a:r>
            <a:r>
              <a:rPr sz="2200" spc="-5" dirty="0">
                <a:latin typeface="Calibri"/>
                <a:cs typeface="Calibri"/>
              </a:rPr>
              <a:t> seus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entre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novos resultados.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84147" y="1379219"/>
            <a:ext cx="11008360" cy="4879975"/>
            <a:chOff x="1184147" y="1379219"/>
            <a:chExt cx="11008360" cy="4879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7907" y="1379219"/>
              <a:ext cx="3784092" cy="45567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4147" y="4136136"/>
              <a:ext cx="5983224" cy="21229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220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0383" y="4631512"/>
            <a:ext cx="635571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Listas,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tuplas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dicionários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292725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5" dirty="0">
                <a:solidFill>
                  <a:srgbClr val="EC7C30"/>
                </a:solidFill>
                <a:latin typeface="Calibri"/>
                <a:cs typeface="Calibri"/>
              </a:rPr>
              <a:t>Tuplas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014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definir </a:t>
            </a:r>
            <a:r>
              <a:rPr sz="2400" spc="-5" dirty="0">
                <a:latin typeface="Calibri"/>
                <a:cs typeface="Calibri"/>
              </a:rPr>
              <a:t>uma tupla, </a:t>
            </a: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10" dirty="0">
                <a:latin typeface="Calibri"/>
                <a:cs typeface="Calibri"/>
              </a:rPr>
              <a:t>atribuir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uma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variável, </a:t>
            </a:r>
            <a:r>
              <a:rPr sz="2400" spc="-10" dirty="0">
                <a:latin typeface="Calibri"/>
                <a:cs typeface="Calibri"/>
              </a:rPr>
              <a:t>porém </a:t>
            </a:r>
            <a:r>
              <a:rPr sz="2400" dirty="0">
                <a:latin typeface="Calibri"/>
                <a:cs typeface="Calibri"/>
              </a:rPr>
              <a:t>essas </a:t>
            </a:r>
            <a:r>
              <a:rPr sz="2400" spc="-15" dirty="0">
                <a:latin typeface="Calibri"/>
                <a:cs typeface="Calibri"/>
              </a:rPr>
              <a:t>informações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parênteses.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0623" y="1225296"/>
            <a:ext cx="11443970" cy="5492750"/>
            <a:chOff x="420623" y="1225296"/>
            <a:chExt cx="11443970" cy="54927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4024884"/>
              <a:ext cx="7146035" cy="20665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9" y="5184648"/>
              <a:ext cx="6838188" cy="153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1259" y="1225296"/>
              <a:ext cx="5593080" cy="16901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4171" y="2624328"/>
              <a:ext cx="3605783" cy="15331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222</a:t>
            </a:fld>
            <a:endParaRPr spc="-5" dirty="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6181090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Listas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014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principal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Lista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Tupla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que numa </a:t>
            </a:r>
            <a:r>
              <a:rPr sz="2400" spc="-35" dirty="0">
                <a:latin typeface="Calibri"/>
                <a:cs typeface="Calibri"/>
              </a:rPr>
              <a:t>Tupla </a:t>
            </a:r>
            <a:r>
              <a:rPr sz="2400" spc="-5" dirty="0">
                <a:latin typeface="Calibri"/>
                <a:cs typeface="Calibri"/>
              </a:rPr>
              <a:t>sabemos </a:t>
            </a:r>
            <a:r>
              <a:rPr sz="2400" dirty="0">
                <a:latin typeface="Calibri"/>
                <a:cs typeface="Calibri"/>
              </a:rPr>
              <a:t>que as </a:t>
            </a:r>
            <a:r>
              <a:rPr sz="2400" spc="-15" dirty="0">
                <a:latin typeface="Calibri"/>
                <a:cs typeface="Calibri"/>
              </a:rPr>
              <a:t>informações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imutáveis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(não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mudam),</a:t>
            </a:r>
            <a:r>
              <a:rPr sz="2400" dirty="0">
                <a:latin typeface="Calibri"/>
                <a:cs typeface="Calibri"/>
              </a:rPr>
              <a:t> já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Lista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informações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são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mutáveis</a:t>
            </a:r>
            <a:r>
              <a:rPr sz="24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(podem mudar).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196083"/>
            <a:ext cx="11864340" cy="4087495"/>
            <a:chOff x="327659" y="2196083"/>
            <a:chExt cx="11864340" cy="40874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009644"/>
              <a:ext cx="8941308" cy="2273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019" y="2196083"/>
              <a:ext cx="4792980" cy="130302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223</a:t>
            </a:fld>
            <a:endParaRPr spc="-5" dirty="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709165"/>
            <a:ext cx="4824095" cy="13150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0899"/>
              </a:lnSpc>
              <a:spcBef>
                <a:spcPts val="60"/>
              </a:spcBef>
            </a:pPr>
            <a:r>
              <a:rPr sz="2400" spc="-10" dirty="0">
                <a:latin typeface="Calibri"/>
                <a:cs typeface="Calibri"/>
              </a:rPr>
              <a:t>Abaixo utilizamos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 len()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contar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tamanho dos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elementos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das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variáveis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estacoes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alunos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64340" cy="6466840"/>
            <a:chOff x="327659" y="0"/>
            <a:chExt cx="1186434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342132"/>
              <a:ext cx="6678168" cy="1868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4924" y="4709159"/>
              <a:ext cx="3986783" cy="17571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7524" y="0"/>
              <a:ext cx="6094476" cy="256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79" y="1932432"/>
              <a:ext cx="3390900" cy="245364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224</a:t>
            </a:fld>
            <a:endParaRPr spc="-5" dirty="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67951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Alterando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281427"/>
            <a:ext cx="11864340" cy="3329940"/>
            <a:chOff x="327659" y="2281427"/>
            <a:chExt cx="11864340" cy="33299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281427"/>
              <a:ext cx="8078724" cy="28239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7515" y="4229100"/>
              <a:ext cx="8444484" cy="138226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225</a:t>
            </a:fld>
            <a:endParaRPr spc="-5" dirty="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70135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Colocando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novo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na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74164"/>
            <a:ext cx="11864340" cy="3508375"/>
            <a:chOff x="327659" y="2074164"/>
            <a:chExt cx="11864340" cy="3508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074164"/>
              <a:ext cx="7554468" cy="24856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0083" y="4363212"/>
              <a:ext cx="8471916" cy="12192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226</a:t>
            </a:fld>
            <a:endParaRPr spc="-5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102609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Inserir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 partir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determinado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índice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161032"/>
            <a:ext cx="10346690" cy="3927475"/>
            <a:chOff x="408431" y="2161032"/>
            <a:chExt cx="10346690" cy="3927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7" y="2161032"/>
              <a:ext cx="8231123" cy="26197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920996"/>
              <a:ext cx="10346436" cy="11673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227</a:t>
            </a:fld>
            <a:endParaRPr spc="-5" dirty="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4404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Ordenação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83208" y="2378964"/>
            <a:ext cx="9625965" cy="3343910"/>
            <a:chOff x="1283208" y="2378964"/>
            <a:chExt cx="9625965" cy="3343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40" y="2378964"/>
              <a:ext cx="9570720" cy="1652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208" y="4459224"/>
              <a:ext cx="9625584" cy="126339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228</a:t>
            </a:fld>
            <a:endParaRPr spc="-5"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321898"/>
            <a:ext cx="6612890" cy="141795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b="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15" dirty="0">
                <a:solidFill>
                  <a:srgbClr val="EC7C30"/>
                </a:solidFill>
                <a:latin typeface="Calibri"/>
                <a:cs typeface="Calibri"/>
              </a:rPr>
              <a:t>remover</a:t>
            </a:r>
            <a:r>
              <a:rPr sz="3600" b="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b="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dado</a:t>
            </a: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8431" y="1734311"/>
            <a:ext cx="11375390" cy="4907280"/>
            <a:chOff x="408431" y="1734311"/>
            <a:chExt cx="11375390" cy="49072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492" y="1734311"/>
              <a:ext cx="8531352" cy="1766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004" y="3467100"/>
              <a:ext cx="8703564" cy="1656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" y="5184647"/>
              <a:ext cx="9535668" cy="14569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4540" y="2379675"/>
            <a:ext cx="1164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1ª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229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836166" y="4262120"/>
            <a:ext cx="1164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2ª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Opção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7507" y="1400555"/>
            <a:ext cx="6984492" cy="4649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2564384"/>
            <a:ext cx="2199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450" algn="l"/>
                <a:tab pos="1091565" algn="l"/>
              </a:tabLst>
            </a:pPr>
            <a:r>
              <a:rPr sz="2400" dirty="0">
                <a:latin typeface="Calibri"/>
                <a:cs typeface="Calibri"/>
              </a:rPr>
              <a:t>É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ju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930144"/>
            <a:ext cx="2439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066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tru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visan</a:t>
            </a:r>
            <a:r>
              <a:rPr sz="2400" spc="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3529" y="2564384"/>
            <a:ext cx="18059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60020">
              <a:lnSpc>
                <a:spcPct val="100000"/>
              </a:lnSpc>
              <a:spcBef>
                <a:spcPts val="100"/>
              </a:spcBef>
              <a:tabLst>
                <a:tab pos="1388745" algn="l"/>
                <a:tab pos="1477010" algn="l"/>
              </a:tabLst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dirty="0">
                <a:latin typeface="Calibri"/>
                <a:cs typeface="Calibri"/>
              </a:rPr>
              <a:t>alcan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295599"/>
            <a:ext cx="42437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objetivo, </a:t>
            </a:r>
            <a:r>
              <a:rPr sz="2400" spc="-10" dirty="0">
                <a:latin typeface="Calibri"/>
                <a:cs typeface="Calibri"/>
              </a:rPr>
              <a:t>sistematizando 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suas </a:t>
            </a:r>
            <a:r>
              <a:rPr sz="2400" spc="-10" dirty="0">
                <a:latin typeface="Calibri"/>
                <a:cs typeface="Calibri"/>
              </a:rPr>
              <a:t>etapas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sequência,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organizar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pensamento,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forma,</a:t>
            </a:r>
            <a:r>
              <a:rPr sz="2400" spc="-10" dirty="0">
                <a:latin typeface="Calibri"/>
                <a:cs typeface="Calibri"/>
              </a:rPr>
              <a:t> alcançar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solução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problemática.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6400" y="1363167"/>
            <a:ext cx="3946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Conceito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Lógica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585305"/>
            <a:ext cx="48742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https://pixabay.com/pt/illustrations/homem-cabe%c3%a7a-silhueta-tingir-3591573/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321898"/>
            <a:ext cx="7170420" cy="141795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Armazenando</a:t>
            </a:r>
            <a:r>
              <a:rPr sz="3600" b="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b="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r>
              <a:rPr sz="3600" b="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 reais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1480" y="1908048"/>
            <a:ext cx="9577070" cy="4819015"/>
            <a:chOff x="411480" y="1908048"/>
            <a:chExt cx="9577070" cy="481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0" y="1908048"/>
              <a:ext cx="6780276" cy="3371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347" y="4814316"/>
              <a:ext cx="4917948" cy="19126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230</a:t>
            </a:fld>
            <a:endParaRPr spc="-5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2782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617978"/>
            <a:ext cx="293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710" algn="l"/>
                <a:tab pos="2219325" algn="l"/>
              </a:tabLst>
            </a:pP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dicion</a:t>
            </a:r>
            <a:r>
              <a:rPr sz="2400" spc="-15" dirty="0">
                <a:latin typeface="Calibri"/>
                <a:cs typeface="Calibri"/>
              </a:rPr>
              <a:t>á</a:t>
            </a:r>
            <a:r>
              <a:rPr sz="2400" dirty="0">
                <a:latin typeface="Calibri"/>
                <a:cs typeface="Calibri"/>
              </a:rPr>
              <a:t>rios	assim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8097" y="2617978"/>
            <a:ext cx="1249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9644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2983738"/>
            <a:ext cx="441960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Tuplas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também</a:t>
            </a:r>
            <a:r>
              <a:rPr sz="2400" spc="-5" dirty="0">
                <a:latin typeface="Calibri"/>
                <a:cs typeface="Calibri"/>
              </a:rPr>
              <a:t> podem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conjunto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valores,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diferença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possuem </a:t>
            </a:r>
            <a:r>
              <a:rPr sz="2400" dirty="0">
                <a:latin typeface="Calibri"/>
                <a:cs typeface="Calibri"/>
              </a:rPr>
              <a:t>uma </a:t>
            </a:r>
            <a:r>
              <a:rPr sz="2400" spc="-5" dirty="0">
                <a:latin typeface="Calibri"/>
                <a:cs typeface="Calibri"/>
              </a:rPr>
              <a:t>sequência </a:t>
            </a:r>
            <a:r>
              <a:rPr sz="2400" spc="-10" dirty="0">
                <a:latin typeface="Calibri"/>
                <a:cs typeface="Calibri"/>
              </a:rPr>
              <a:t>ordenada,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dirty="0">
                <a:latin typeface="Calibri"/>
                <a:cs typeface="Calibri"/>
              </a:rPr>
              <a:t>o acesso aos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meio </a:t>
            </a:r>
            <a:r>
              <a:rPr sz="2400" spc="-5" dirty="0">
                <a:latin typeface="Calibri"/>
                <a:cs typeface="Calibri"/>
              </a:rPr>
              <a:t>de índices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sim 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meio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keys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(chaves)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01996" y="1368552"/>
            <a:ext cx="6890384" cy="5093335"/>
            <a:chOff x="5301996" y="1368552"/>
            <a:chExt cx="6890384" cy="50933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1996" y="1368552"/>
              <a:ext cx="6890004" cy="34533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1996" y="5035296"/>
              <a:ext cx="3599688" cy="142646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231</a:t>
            </a:fld>
            <a:endParaRPr spc="-5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4420870" cy="2553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620"/>
              </a:spcBef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se quisermos </a:t>
            </a:r>
            <a:r>
              <a:rPr sz="2400" spc="-10" dirty="0">
                <a:latin typeface="Calibri"/>
                <a:cs typeface="Calibri"/>
              </a:rPr>
              <a:t>visualizar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 armazenadas teremos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índices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acessar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59" y="1368552"/>
            <a:ext cx="11521440" cy="4974590"/>
            <a:chOff x="670559" y="1368552"/>
            <a:chExt cx="11521440" cy="49745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756" y="1368552"/>
              <a:ext cx="6905244" cy="41254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" y="4195572"/>
              <a:ext cx="3890772" cy="214731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232</a:t>
            </a:fld>
            <a:endParaRPr spc="-5" dirty="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2782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566" y="2750565"/>
            <a:ext cx="4418330" cy="1296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000"/>
              </a:lnSpc>
              <a:spcBef>
                <a:spcPts val="125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checarmos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quantidade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dicionário podemos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len().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9872" y="1476755"/>
            <a:ext cx="11692255" cy="4806950"/>
            <a:chOff x="499872" y="1476755"/>
            <a:chExt cx="11692255" cy="48069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0180" y="1476755"/>
              <a:ext cx="6941820" cy="35722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4783835"/>
              <a:ext cx="4578096" cy="14996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233</a:t>
            </a:fld>
            <a:endParaRPr spc="-5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40532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Deletando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843021"/>
            <a:ext cx="41675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deletar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chave </a:t>
            </a:r>
            <a:r>
              <a:rPr sz="2400" spc="-10" dirty="0">
                <a:latin typeface="Calibri"/>
                <a:cs typeface="Calibri"/>
              </a:rPr>
              <a:t>devemos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5" dirty="0">
                <a:latin typeface="Calibri"/>
                <a:cs typeface="Calibri"/>
              </a:rPr>
              <a:t> del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Nome_dicionario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[nome_chave].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215" y="1231391"/>
            <a:ext cx="11988165" cy="5219700"/>
            <a:chOff x="204215" y="1231391"/>
            <a:chExt cx="11988165" cy="52197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0531" y="1231391"/>
              <a:ext cx="6411468" cy="38572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5" y="5250180"/>
              <a:ext cx="10207752" cy="12009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234</a:t>
            </a:fld>
            <a:endParaRPr spc="-5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36055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Alterando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136772"/>
            <a:ext cx="569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502532"/>
            <a:ext cx="34912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0935" algn="l"/>
                <a:tab pos="2121535" algn="l"/>
              </a:tabLst>
            </a:pPr>
            <a:r>
              <a:rPr sz="2400" spc="-10" dirty="0">
                <a:latin typeface="Calibri"/>
                <a:cs typeface="Calibri"/>
              </a:rPr>
              <a:t>chave,	</a:t>
            </a:r>
            <a:r>
              <a:rPr sz="2400" spc="-15" dirty="0">
                <a:latin typeface="Calibri"/>
                <a:cs typeface="Calibri"/>
              </a:rPr>
              <a:t>basta	referenciar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3827" y="3136772"/>
            <a:ext cx="3593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3144" algn="l"/>
                <a:tab pos="1650364" algn="l"/>
                <a:tab pos="2489835" algn="l"/>
                <a:tab pos="3017520" algn="l"/>
              </a:tabLst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qual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867988"/>
            <a:ext cx="43529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chave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deseja-se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ela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desejado.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6136" y="1313688"/>
            <a:ext cx="11866245" cy="5172710"/>
            <a:chOff x="326136" y="1313688"/>
            <a:chExt cx="11866245" cy="51727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8" y="1313688"/>
              <a:ext cx="6123432" cy="3617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36" y="5233416"/>
              <a:ext cx="7807452" cy="125272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235</a:t>
            </a:fld>
            <a:endParaRPr spc="-5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768" y="2014727"/>
            <a:ext cx="6428232" cy="34747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73251"/>
            <a:ext cx="72301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Verificando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se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existe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uma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determinada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314192"/>
            <a:ext cx="3819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67410" algn="l"/>
                <a:tab pos="1655445" algn="l"/>
                <a:tab pos="3575685" algn="l"/>
              </a:tabLst>
            </a:pPr>
            <a:r>
              <a:rPr sz="2400" dirty="0">
                <a:latin typeface="Calibri"/>
                <a:cs typeface="Calibri"/>
              </a:rPr>
              <a:t>Ba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‘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_ch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’	in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nome_dicionário.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060" y="4713732"/>
            <a:ext cx="3976116" cy="15697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236</a:t>
            </a:fld>
            <a:endParaRPr spc="-5" dirty="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5702300" cy="254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Lendo os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armazenados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num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12700" marR="1785620" algn="just">
              <a:lnSpc>
                <a:spcPct val="100000"/>
              </a:lnSpc>
              <a:spcBef>
                <a:spcPts val="2545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10" dirty="0">
                <a:latin typeface="Calibri"/>
                <a:cs typeface="Calibri"/>
              </a:rPr>
              <a:t>um valor </a:t>
            </a:r>
            <a:r>
              <a:rPr sz="2400" spc="-5" dirty="0">
                <a:latin typeface="Calibri"/>
                <a:cs typeface="Calibri"/>
              </a:rPr>
              <a:t>armazenado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dicionário,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utilizar 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for.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36191" y="1786127"/>
            <a:ext cx="10655935" cy="4592320"/>
            <a:chOff x="1536191" y="1786127"/>
            <a:chExt cx="10655935" cy="45923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8712" y="1786127"/>
              <a:ext cx="5733288" cy="36499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191" y="4061460"/>
              <a:ext cx="4091940" cy="231647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237</a:t>
            </a:fld>
            <a:endParaRPr spc="-5" dirty="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5702300" cy="290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Lendo os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armazenados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num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12700" marR="1784350" algn="just">
              <a:lnSpc>
                <a:spcPct val="100000"/>
              </a:lnSpc>
              <a:spcBef>
                <a:spcPts val="254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melhorar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apresentação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9180" y="1662683"/>
            <a:ext cx="11132820" cy="4776470"/>
            <a:chOff x="1059180" y="1662683"/>
            <a:chExt cx="11132820" cy="47764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2803" y="1662683"/>
              <a:ext cx="5759196" cy="38054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80" y="4471416"/>
              <a:ext cx="4427220" cy="19674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238</a:t>
            </a:fld>
            <a:endParaRPr spc="-5" dirty="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0094"/>
            <a:ext cx="6640830" cy="16808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75"/>
              </a:spcBef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odemo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3600" spc="2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ge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)</a:t>
            </a:r>
            <a:r>
              <a:rPr sz="3600" spc="-3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 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possui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aplicada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pode,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883407"/>
            <a:ext cx="11864340" cy="3546475"/>
            <a:chOff x="327659" y="2883407"/>
            <a:chExt cx="11864340" cy="3546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110483"/>
              <a:ext cx="8139683" cy="3319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2783" y="2883407"/>
              <a:ext cx="5919216" cy="13670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239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535123"/>
            <a:ext cx="4723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375" algn="l"/>
                <a:tab pos="1932939" algn="l"/>
                <a:tab pos="2397760" algn="l"/>
                <a:tab pos="4184015" algn="l"/>
              </a:tabLst>
            </a:pPr>
            <a:r>
              <a:rPr sz="2400" dirty="0">
                <a:latin typeface="Calibri"/>
                <a:cs typeface="Calibri"/>
              </a:rPr>
              <a:t>As	lingua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4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901441"/>
            <a:ext cx="472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  <a:tab pos="2070100" algn="l"/>
                <a:tab pos="2936875" algn="l"/>
                <a:tab pos="4399280" algn="l"/>
              </a:tabLst>
            </a:pP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onhecida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em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267202"/>
            <a:ext cx="47256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marcação,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desenvolvimento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páginas</a:t>
            </a:r>
            <a:r>
              <a:rPr sz="2400" dirty="0">
                <a:latin typeface="Calibri"/>
                <a:cs typeface="Calibri"/>
              </a:rPr>
              <a:t> 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 que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atrelados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0" dirty="0">
                <a:latin typeface="Calibri"/>
                <a:cs typeface="Calibri"/>
              </a:rPr>
              <a:t>internet,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permitem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730622"/>
            <a:ext cx="4723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comunicação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bases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3453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Linguagens</a:t>
            </a:r>
            <a:r>
              <a:rPr sz="4000" b="1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5" dirty="0">
                <a:solidFill>
                  <a:srgbClr val="EC7C30"/>
                </a:solidFill>
                <a:latin typeface="Calibri"/>
                <a:cs typeface="Calibri"/>
              </a:rPr>
              <a:t>Web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279" y="6561226"/>
            <a:ext cx="4686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https://pixabay.com/pt/illustrations/local-na-rede-internet-responsivo-3374825/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8963" y="3114294"/>
            <a:ext cx="46539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69290" algn="l"/>
                <a:tab pos="2220595" algn="l"/>
                <a:tab pos="408940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prin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ci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ais	</a:t>
            </a:r>
            <a:r>
              <a:rPr sz="2400" spc="-65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desenvolvimento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web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são: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8963" y="4202683"/>
            <a:ext cx="23221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HTML;</a:t>
            </a:r>
            <a:endParaRPr sz="3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CSS;</a:t>
            </a:r>
            <a:endParaRPr sz="3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JavaScript.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643" y="0"/>
            <a:ext cx="5515356" cy="273100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18845"/>
            <a:ext cx="7389495" cy="217297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Limpando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todas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as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chaves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40005" marR="423545" algn="just">
              <a:lnSpc>
                <a:spcPct val="100899"/>
              </a:lnSpc>
              <a:spcBef>
                <a:spcPts val="1180"/>
              </a:spcBef>
            </a:pPr>
            <a:r>
              <a:rPr sz="2400" dirty="0">
                <a:latin typeface="Calibri"/>
                <a:cs typeface="Calibri"/>
              </a:rPr>
              <a:t>Ao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 clear()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removidas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consequentemente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deletados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dicionário.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6155" y="3122676"/>
            <a:ext cx="11573510" cy="3343910"/>
            <a:chOff x="486155" y="3122676"/>
            <a:chExt cx="11573510" cy="3343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55" y="3456432"/>
              <a:ext cx="5457444" cy="3009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0964" y="3122676"/>
              <a:ext cx="5108448" cy="17205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240</a:t>
            </a:fld>
            <a:endParaRPr spc="-5" dirty="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670687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 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9118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vetor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comparado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duplas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elemento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 </a:t>
            </a:r>
            <a:r>
              <a:rPr sz="2200" spc="-10" dirty="0">
                <a:latin typeface="Calibri"/>
                <a:cs typeface="Calibri"/>
              </a:rPr>
              <a:t> denominada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VALORES.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25336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soma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índice</a:t>
            </a:r>
            <a:r>
              <a:rPr sz="2200" spc="-10" dirty="0">
                <a:latin typeface="Calibri"/>
                <a:cs typeface="Calibri"/>
              </a:rPr>
              <a:t> par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spc="-10" dirty="0">
                <a:latin typeface="Calibri"/>
                <a:cs typeface="Calibri"/>
              </a:rPr>
              <a:t> 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8388" y="1443227"/>
            <a:ext cx="3753611" cy="45217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279" y="6628815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735203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8585" algn="just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possua duas </a:t>
            </a:r>
            <a:r>
              <a:rPr sz="2200" spc="-10" dirty="0">
                <a:latin typeface="Calibri"/>
                <a:cs typeface="Calibri"/>
              </a:rPr>
              <a:t>listas </a:t>
            </a:r>
            <a:r>
              <a:rPr sz="2200" spc="-5" dirty="0">
                <a:latin typeface="Calibri"/>
                <a:cs typeface="Calibri"/>
              </a:rPr>
              <a:t>A e B </a:t>
            </a:r>
            <a:r>
              <a:rPr sz="2200" spc="-15" dirty="0">
                <a:latin typeface="Calibri"/>
                <a:cs typeface="Calibri"/>
              </a:rPr>
              <a:t>com </a:t>
            </a:r>
            <a:r>
              <a:rPr sz="2200" spc="-5" dirty="0">
                <a:latin typeface="Calibri"/>
                <a:cs typeface="Calibri"/>
              </a:rPr>
              <a:t>5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 cada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5" dirty="0">
                <a:latin typeface="Calibri"/>
                <a:cs typeface="Calibri"/>
              </a:rPr>
              <a:t>então troque </a:t>
            </a:r>
            <a:r>
              <a:rPr sz="2200" spc="-5" dirty="0">
                <a:latin typeface="Calibri"/>
                <a:cs typeface="Calibri"/>
              </a:rPr>
              <a:t>seus </a:t>
            </a:r>
            <a:r>
              <a:rPr sz="2200" spc="-10" dirty="0">
                <a:latin typeface="Calibri"/>
                <a:cs typeface="Calibri"/>
              </a:rPr>
              <a:t>elementos,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forma que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ficará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 </a:t>
            </a:r>
            <a:r>
              <a:rPr sz="2200" spc="-5" dirty="0">
                <a:latin typeface="Calibri"/>
                <a:cs typeface="Calibri"/>
              </a:rPr>
              <a:t>B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vice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versa.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utilizará</a:t>
            </a:r>
            <a:r>
              <a:rPr sz="2200" spc="-5" dirty="0">
                <a:latin typeface="Calibri"/>
                <a:cs typeface="Calibri"/>
              </a:rPr>
              <a:t> a </a:t>
            </a:r>
            <a:r>
              <a:rPr sz="2200" spc="-15" dirty="0">
                <a:latin typeface="Calibri"/>
                <a:cs typeface="Calibri"/>
              </a:rPr>
              <a:t>Cifra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César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5" dirty="0">
                <a:latin typeface="Calibri"/>
                <a:cs typeface="Calibri"/>
              </a:rPr>
              <a:t> criptografar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após,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mostrar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criptografada.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12700" marR="92075">
              <a:lnSpc>
                <a:spcPct val="100000"/>
              </a:lnSpc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armazenará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lista.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seguir,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encontre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elemento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posição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(índice) </a:t>
            </a:r>
            <a:r>
              <a:rPr sz="2200" spc="-20" dirty="0">
                <a:latin typeface="Calibri"/>
                <a:cs typeface="Calibri"/>
              </a:rPr>
              <a:t>dentro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lista,</a:t>
            </a:r>
            <a:r>
              <a:rPr sz="2200" spc="-10" dirty="0">
                <a:latin typeface="Calibri"/>
                <a:cs typeface="Calibri"/>
              </a:rPr>
              <a:t> mostre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esses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1456" y="1488947"/>
            <a:ext cx="3590544" cy="4323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650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6944995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signos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zodíaco</a:t>
            </a:r>
            <a:r>
              <a:rPr sz="2200" spc="-5" dirty="0">
                <a:latin typeface="Calibri"/>
                <a:cs typeface="Calibri"/>
              </a:rPr>
              <a:t> 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dessa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9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dicionário?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principal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dicionário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comparado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 marR="76835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10"/>
              <a:tabLst>
                <a:tab pos="433705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determinado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animal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estimação.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Exiba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informações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armazenadas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nesse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4088" y="1316736"/>
            <a:ext cx="3867911" cy="46588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650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8270" y="4631512"/>
            <a:ext cx="309499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Condicionais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776854"/>
            <a:ext cx="5751195" cy="313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condicionais</a:t>
            </a:r>
            <a:r>
              <a:rPr sz="2400" spc="-5" dirty="0">
                <a:latin typeface="Calibri"/>
                <a:cs typeface="Calibri"/>
              </a:rPr>
              <a:t> são </a:t>
            </a:r>
            <a:r>
              <a:rPr sz="2400" spc="-10" dirty="0">
                <a:latin typeface="Calibri"/>
                <a:cs typeface="Calibri"/>
              </a:rPr>
              <a:t>parte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fundamentais</a:t>
            </a:r>
            <a:r>
              <a:rPr sz="2400" spc="-5" dirty="0">
                <a:latin typeface="Calibri"/>
                <a:cs typeface="Calibri"/>
              </a:rPr>
              <a:t> nos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tentar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situações </a:t>
            </a:r>
            <a:r>
              <a:rPr sz="2400" spc="-5" dirty="0">
                <a:latin typeface="Calibri"/>
                <a:cs typeface="Calibri"/>
              </a:rPr>
              <a:t>que podem </a:t>
            </a:r>
            <a:r>
              <a:rPr sz="2400" spc="-35" dirty="0">
                <a:latin typeface="Calibri"/>
                <a:cs typeface="Calibri"/>
              </a:rPr>
              <a:t>ocorrer, </a:t>
            </a:r>
            <a:r>
              <a:rPr sz="2400" spc="-10" dirty="0">
                <a:latin typeface="Calibri"/>
                <a:cs typeface="Calibri"/>
              </a:rPr>
              <a:t>principalmente </a:t>
            </a:r>
            <a:r>
              <a:rPr sz="2400" spc="-5" dirty="0">
                <a:latin typeface="Calibri"/>
                <a:cs typeface="Calibri"/>
              </a:rPr>
              <a:t> 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recebemos</a:t>
            </a:r>
            <a:r>
              <a:rPr sz="2400" dirty="0">
                <a:latin typeface="Calibri"/>
                <a:cs typeface="Calibri"/>
              </a:rPr>
              <a:t> algum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alibri"/>
              <a:cs typeface="Calibri"/>
            </a:endParaRPr>
          </a:p>
          <a:p>
            <a:pPr marL="12700" marR="7620" algn="just">
              <a:lnSpc>
                <a:spcPct val="101699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condição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possui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executará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ação.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9944" y="0"/>
            <a:ext cx="5782310" cy="4989830"/>
            <a:chOff x="6409944" y="0"/>
            <a:chExt cx="5782310" cy="49898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944" y="0"/>
              <a:ext cx="5782056" cy="26334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6684" y="3023616"/>
              <a:ext cx="4799076" cy="19659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245</a:t>
            </a:fld>
            <a:endParaRPr spc="-5" dirty="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Condicionais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953767"/>
            <a:ext cx="11694160" cy="3990340"/>
            <a:chOff x="327659" y="1953767"/>
            <a:chExt cx="11694160" cy="3990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419855"/>
              <a:ext cx="7834883" cy="2523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900" y="1953767"/>
              <a:ext cx="5963411" cy="198881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246</a:t>
            </a:fld>
            <a:endParaRPr spc="-5" dirty="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3960" y="2787395"/>
            <a:ext cx="7178040" cy="32613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4808"/>
            <a:ext cx="55575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326" y="2263521"/>
            <a:ext cx="4129404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5115" algn="l"/>
                <a:tab pos="1967864" algn="l"/>
                <a:tab pos="3376295" algn="l"/>
              </a:tabLst>
            </a:pPr>
            <a:r>
              <a:rPr sz="2400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oman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else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  <a:tabLst>
                <a:tab pos="830580" algn="l"/>
              </a:tabLst>
            </a:pPr>
            <a:r>
              <a:rPr sz="2400" spc="-15" dirty="0">
                <a:latin typeface="Calibri"/>
                <a:cs typeface="Calibri"/>
              </a:rPr>
              <a:t>para	</a:t>
            </a:r>
            <a:r>
              <a:rPr sz="2400" spc="-10" dirty="0">
                <a:latin typeface="Calibri"/>
                <a:cs typeface="Calibri"/>
              </a:rPr>
              <a:t>prever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326" y="3187065"/>
            <a:ext cx="2644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6495" algn="l"/>
                <a:tab pos="1521460" algn="l"/>
              </a:tabLst>
            </a:pPr>
            <a:r>
              <a:rPr sz="2400" spc="-5" dirty="0">
                <a:latin typeface="Calibri"/>
                <a:cs typeface="Calibri"/>
              </a:rPr>
              <a:t>quand</a:t>
            </a:r>
            <a:r>
              <a:rPr sz="2400" dirty="0">
                <a:latin typeface="Calibri"/>
                <a:cs typeface="Calibri"/>
              </a:rPr>
              <a:t>o	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9178" y="3187065"/>
            <a:ext cx="74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inicial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4966" y="2821304"/>
            <a:ext cx="2237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814705" algn="l"/>
                <a:tab pos="1657985" algn="l"/>
              </a:tabLst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a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326" y="3552520"/>
            <a:ext cx="2432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7725" algn="l"/>
                <a:tab pos="1358265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alsa,	no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7529" y="3552520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9015" algn="l"/>
                <a:tab pos="1358265" algn="l"/>
              </a:tabLst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o	o	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326" y="3918966"/>
            <a:ext cx="41319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verifica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a idade é </a:t>
            </a:r>
            <a:r>
              <a:rPr sz="2400" spc="-5" dirty="0">
                <a:latin typeface="Calibri"/>
                <a:cs typeface="Calibri"/>
              </a:rPr>
              <a:t>menor 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18,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escreverá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menor de </a:t>
            </a:r>
            <a:r>
              <a:rPr sz="2400" spc="-30" dirty="0">
                <a:latin typeface="Calibri"/>
                <a:cs typeface="Calibri"/>
              </a:rPr>
              <a:t>idade”,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 </a:t>
            </a:r>
            <a:r>
              <a:rPr sz="2400" spc="-5" dirty="0">
                <a:latin typeface="Calibri"/>
                <a:cs typeface="Calibri"/>
              </a:rPr>
              <a:t>(else) </a:t>
            </a:r>
            <a:r>
              <a:rPr sz="2400" spc="-15" dirty="0">
                <a:latin typeface="Calibri"/>
                <a:cs typeface="Calibri"/>
              </a:rPr>
              <a:t>escreverá: “Você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35" dirty="0">
                <a:latin typeface="Calibri"/>
                <a:cs typeface="Calibri"/>
              </a:rPr>
              <a:t>idade”.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1507" y="1196339"/>
            <a:ext cx="5460492" cy="1591055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247</a:t>
            </a:fld>
            <a:endParaRPr spc="-5" dirty="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557520" cy="240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  <a:p>
            <a:pPr marL="12700" marR="1073150" algn="just">
              <a:lnSpc>
                <a:spcPct val="99600"/>
              </a:lnSpc>
              <a:spcBef>
                <a:spcPts val="2935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elif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permite </a:t>
            </a:r>
            <a:r>
              <a:rPr sz="2400" spc="-5" dirty="0">
                <a:latin typeface="Calibri"/>
                <a:cs typeface="Calibri"/>
              </a:rPr>
              <a:t>que verifiquemos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83892" y="1290827"/>
            <a:ext cx="10008235" cy="5166360"/>
            <a:chOff x="2183892" y="1290827"/>
            <a:chExt cx="10008235" cy="5166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9151" y="1290827"/>
              <a:ext cx="6022848" cy="3874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892" y="4483607"/>
              <a:ext cx="3895344" cy="19735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248</a:t>
            </a:fld>
            <a:endParaRPr spc="-5" dirty="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557520" cy="332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  <a:p>
            <a:pPr marL="12700" marR="753745" algn="just">
              <a:lnSpc>
                <a:spcPct val="100000"/>
              </a:lnSpc>
              <a:spcBef>
                <a:spcPts val="2930"/>
              </a:spcBef>
            </a:pPr>
            <a:r>
              <a:rPr sz="2400" spc="-35" dirty="0">
                <a:latin typeface="Calibri"/>
                <a:cs typeface="Calibri"/>
              </a:rPr>
              <a:t>Veja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combinando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elif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tentar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várias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possiblidades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tomar </a:t>
            </a:r>
            <a:r>
              <a:rPr sz="2400" spc="-5" dirty="0">
                <a:latin typeface="Calibri"/>
                <a:cs typeface="Calibri"/>
              </a:rPr>
              <a:t>uma ação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delas.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7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8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seguir,</a:t>
            </a:r>
            <a:r>
              <a:rPr sz="2400" spc="8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spc="8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583379"/>
            <a:ext cx="480822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  <a:tabLst>
                <a:tab pos="986155" algn="l"/>
                <a:tab pos="2263775" algn="l"/>
                <a:tab pos="2646045" algn="l"/>
                <a:tab pos="4064000" algn="l"/>
              </a:tabLst>
            </a:pPr>
            <a:r>
              <a:rPr sz="2400" spc="-5" dirty="0">
                <a:latin typeface="Calibri"/>
                <a:cs typeface="Calibri"/>
              </a:rPr>
              <a:t>send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o	ló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4285"/>
              </a:lnSpc>
            </a:pPr>
            <a:r>
              <a:rPr sz="2400" spc="-80" dirty="0">
                <a:latin typeface="Calibri"/>
                <a:cs typeface="Calibri"/>
              </a:rPr>
              <a:t>“</a:t>
            </a:r>
            <a:r>
              <a:rPr sz="3600" spc="-80" dirty="0">
                <a:solidFill>
                  <a:srgbClr val="542F8E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latin typeface="Calibri"/>
                <a:cs typeface="Calibri"/>
              </a:rPr>
              <a:t>”,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1403" y="5092953"/>
            <a:ext cx="3630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4215" algn="l"/>
                <a:tab pos="2073275" algn="l"/>
                <a:tab pos="2976880" algn="l"/>
              </a:tabLst>
            </a:pPr>
            <a:r>
              <a:rPr sz="2400" spc="-20" dirty="0">
                <a:latin typeface="Calibri"/>
                <a:cs typeface="Calibri"/>
              </a:rPr>
              <a:t>este	</a:t>
            </a:r>
            <a:r>
              <a:rPr sz="2400" spc="-10" dirty="0">
                <a:latin typeface="Calibri"/>
                <a:cs typeface="Calibri"/>
              </a:rPr>
              <a:t>conectivo	</a:t>
            </a:r>
            <a:r>
              <a:rPr sz="2400" spc="-5" dirty="0">
                <a:latin typeface="Calibri"/>
                <a:cs typeface="Calibri"/>
              </a:rPr>
              <a:t>lógico	</a:t>
            </a:r>
            <a:r>
              <a:rPr sz="2400" spc="-20" dirty="0">
                <a:latin typeface="Calibri"/>
                <a:cs typeface="Calibri"/>
              </a:rPr>
              <a:t>exige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5498388"/>
            <a:ext cx="48075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32485" algn="l"/>
                <a:tab pos="1865630" algn="l"/>
                <a:tab pos="2478405" algn="l"/>
                <a:tab pos="40608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oda</a:t>
            </a:r>
            <a:r>
              <a:rPr sz="2400" dirty="0">
                <a:latin typeface="Calibri"/>
                <a:cs typeface="Calibri"/>
              </a:rPr>
              <a:t>s	as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am  </a:t>
            </a:r>
            <a:r>
              <a:rPr sz="2400" spc="-15" dirty="0">
                <a:latin typeface="Calibri"/>
                <a:cs typeface="Calibri"/>
              </a:rPr>
              <a:t>verdadeiras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29300" y="0"/>
            <a:ext cx="6362700" cy="6466840"/>
            <a:chOff x="5829300" y="0"/>
            <a:chExt cx="6362700" cy="64668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700" y="0"/>
              <a:ext cx="5829300" cy="50124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300" y="4533900"/>
              <a:ext cx="4443984" cy="193243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4000" b="1" spc="-4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4000" b="1" spc="-6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odu</a:t>
            </a:r>
            <a:r>
              <a:rPr sz="4000" b="1" spc="-3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237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1271016"/>
            <a:ext cx="11783695" cy="4974590"/>
            <a:chOff x="408431" y="1271016"/>
            <a:chExt cx="11783695" cy="49745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9160" y="1271016"/>
              <a:ext cx="3672839" cy="4424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3051048"/>
              <a:ext cx="8868156" cy="31943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8279" y="6561226"/>
            <a:ext cx="535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92290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 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252342"/>
            <a:ext cx="3549015" cy="1671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estamos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conectivo </a:t>
            </a: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“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”,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10" dirty="0">
                <a:latin typeface="Calibri"/>
                <a:cs typeface="Calibri"/>
              </a:rPr>
              <a:t>conectivo </a:t>
            </a: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exige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5264658"/>
            <a:ext cx="1277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2480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898897"/>
            <a:ext cx="3547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407795" algn="l"/>
                <a:tab pos="2197735" algn="l"/>
              </a:tabLst>
            </a:pPr>
            <a:r>
              <a:rPr sz="2400" spc="-10" dirty="0">
                <a:latin typeface="Calibri"/>
                <a:cs typeface="Calibri"/>
              </a:rPr>
              <a:t>condição	</a:t>
            </a:r>
            <a:r>
              <a:rPr sz="2400" spc="-5" dirty="0">
                <a:latin typeface="Calibri"/>
                <a:cs typeface="Calibri"/>
              </a:rPr>
              <a:t>seja	</a:t>
            </a:r>
            <a:r>
              <a:rPr sz="2400" spc="-15" dirty="0">
                <a:latin typeface="Calibri"/>
                <a:cs typeface="Calibri"/>
              </a:rPr>
              <a:t>verdadeira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717550" algn="l"/>
                <a:tab pos="1897380" algn="l"/>
              </a:tabLst>
            </a:pPr>
            <a:r>
              <a:rPr sz="2400" spc="-5" dirty="0">
                <a:latin typeface="Calibri"/>
                <a:cs typeface="Calibri"/>
              </a:rPr>
              <a:t>seja	</a:t>
            </a:r>
            <a:r>
              <a:rPr sz="2400" spc="-10" dirty="0">
                <a:latin typeface="Calibri"/>
                <a:cs typeface="Calibri"/>
              </a:rPr>
              <a:t>tomada	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5630367"/>
            <a:ext cx="2258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ação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programada.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98620" y="1306067"/>
            <a:ext cx="7993380" cy="4794885"/>
            <a:chOff x="4198620" y="1306067"/>
            <a:chExt cx="7993380" cy="47948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8620" y="1306067"/>
              <a:ext cx="7993380" cy="2836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2876" y="4379975"/>
              <a:ext cx="7469124" cy="172059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250</a:t>
            </a:fld>
            <a:endParaRPr spc="-5" dirty="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7990205" cy="537464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 marR="126364">
              <a:lnSpc>
                <a:spcPct val="100000"/>
              </a:lnSpc>
              <a:spcBef>
                <a:spcPts val="1180"/>
              </a:spcBef>
              <a:buFont typeface="Calibri"/>
              <a:buAutoNum type="arabicPeriod"/>
              <a:tabLst>
                <a:tab pos="375285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 simples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composta?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374650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utilizando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simples,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algoritmo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verificar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digitado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igual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35.</a:t>
            </a:r>
            <a:endParaRPr sz="2200">
              <a:latin typeface="Calibri"/>
              <a:cs typeface="Calibri"/>
            </a:endParaRPr>
          </a:p>
          <a:p>
            <a:pPr marL="95885" marR="508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condição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verdadeira,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aparecer 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mensagem: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"O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 </a:t>
            </a:r>
            <a:r>
              <a:rPr sz="2200" spc="-10" dirty="0">
                <a:latin typeface="Calibri"/>
                <a:cs typeface="Calibri"/>
              </a:rPr>
              <a:t>igual</a:t>
            </a:r>
            <a:r>
              <a:rPr sz="2200" spc="-5" dirty="0">
                <a:latin typeface="Calibri"/>
                <a:cs typeface="Calibri"/>
              </a:rPr>
              <a:t> a 35!".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95885" marR="78867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sua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preferência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tenha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composta.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3"/>
            </a:pPr>
            <a:endParaRPr sz="2150">
              <a:latin typeface="Calibri"/>
              <a:cs typeface="Calibri"/>
            </a:endParaRPr>
          </a:p>
          <a:p>
            <a:pPr marL="374650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pares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contidos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fornecido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610" y="2232151"/>
            <a:ext cx="7632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5.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contribuição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5" dirty="0">
                <a:latin typeface="Calibri"/>
                <a:cs typeface="Calibri"/>
              </a:rPr>
              <a:t> o INSS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calculada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partir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tabela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seguir: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9955" y="1645920"/>
            <a:ext cx="11782425" cy="3672840"/>
            <a:chOff x="409955" y="1645920"/>
            <a:chExt cx="11782425" cy="367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5" y="1645920"/>
              <a:ext cx="3049524" cy="3672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955" y="2884932"/>
              <a:ext cx="8665464" cy="15072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2694940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Condicionais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610" y="4843017"/>
            <a:ext cx="780923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6.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5" dirty="0">
                <a:latin typeface="Calibri"/>
                <a:cs typeface="Calibri"/>
              </a:rPr>
              <a:t>ler 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5" dirty="0">
                <a:latin typeface="Calibri"/>
                <a:cs typeface="Calibri"/>
              </a:rPr>
              <a:t>salário </a:t>
            </a:r>
            <a:r>
              <a:rPr sz="2200" spc="-15" dirty="0">
                <a:latin typeface="Calibri"/>
                <a:cs typeface="Calibri"/>
              </a:rPr>
              <a:t>bruto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seja calculado 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contribuição </a:t>
            </a:r>
            <a:r>
              <a:rPr sz="2200" spc="-5" dirty="0">
                <a:latin typeface="Calibri"/>
                <a:cs typeface="Calibri"/>
              </a:rPr>
              <a:t>ao INSS e o salário líquido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restante.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610" y="2232151"/>
            <a:ext cx="8173084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inteiro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verifique </a:t>
            </a:r>
            <a:r>
              <a:rPr sz="2200" spc="-10" dirty="0">
                <a:latin typeface="Calibri"/>
                <a:cs typeface="Calibri"/>
              </a:rPr>
              <a:t>se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divisível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7"/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 startAt="7"/>
            </a:pPr>
            <a:endParaRPr sz="2100">
              <a:latin typeface="Calibri"/>
              <a:cs typeface="Calibri"/>
            </a:endParaRPr>
          </a:p>
          <a:p>
            <a:pPr marL="12700" marR="31750">
              <a:lnSpc>
                <a:spcPct val="100000"/>
              </a:lnSpc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palíndromo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aquele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esquerda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direita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direita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esquerda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possui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(por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exemplo: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34543).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verifique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palíndromo.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680972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2694940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Condicionais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04745" y="4631512"/>
            <a:ext cx="462978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Laços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Repetição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664665"/>
            <a:ext cx="43922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46430" algn="l"/>
                <a:tab pos="996950" algn="l"/>
                <a:tab pos="1633855" algn="l"/>
                <a:tab pos="2257425" algn="l"/>
                <a:tab pos="2492375" algn="l"/>
                <a:tab pos="3136900" algn="l"/>
                <a:tab pos="388239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la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epe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são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mu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ados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si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18663"/>
            <a:ext cx="28562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52500" algn="l"/>
                <a:tab pos="1953895" algn="l"/>
                <a:tab pos="210502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65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algum 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consistência	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372358"/>
            <a:ext cx="2530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6070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usuário,	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ocorre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4050" y="2518663"/>
            <a:ext cx="160337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  <a:tabLst>
                <a:tab pos="87312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tipo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tabLst>
                <a:tab pos="120396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95567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799078"/>
            <a:ext cx="439420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engano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ou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distração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usuário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entrar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inválidas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forem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consistidas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</a:t>
            </a:r>
            <a:r>
              <a:rPr sz="2800" spc="6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prejudicar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base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dados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dos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8091" y="1830323"/>
            <a:ext cx="6883908" cy="36697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254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53970"/>
            <a:ext cx="453136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3),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verdadeira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caso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abaixo,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cada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execução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acrescentada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+1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variável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x.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00928" y="1228344"/>
            <a:ext cx="6278880" cy="5114925"/>
            <a:chOff x="5900928" y="1228344"/>
            <a:chExt cx="6278880" cy="51149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0928" y="1228344"/>
              <a:ext cx="6278880" cy="2622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928" y="4069079"/>
              <a:ext cx="4358639" cy="227380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256</a:t>
            </a:fld>
            <a:endParaRPr spc="-5" dirty="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4198620" cy="2643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pelo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10" dirty="0">
                <a:latin typeface="Calibri"/>
                <a:cs typeface="Calibri"/>
              </a:rPr>
              <a:t>digitado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pessoas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0" dirty="0">
                <a:latin typeface="Calibri"/>
                <a:cs typeface="Calibri"/>
              </a:rPr>
              <a:t> Lista.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ts val="325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adicionados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append().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65420" y="0"/>
            <a:ext cx="6926580" cy="5913120"/>
            <a:chOff x="5265420" y="0"/>
            <a:chExt cx="6926580" cy="59131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680" y="0"/>
              <a:ext cx="5608320" cy="3765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5420" y="3942588"/>
              <a:ext cx="5830824" cy="197053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257</a:t>
            </a:fld>
            <a:endParaRPr spc="-5" dirty="0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01010"/>
            <a:ext cx="41973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looping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10" dirty="0">
                <a:latin typeface="Calibri"/>
                <a:cs typeface="Calibri"/>
              </a:rPr>
              <a:t> eterno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45" dirty="0">
                <a:latin typeface="Calibri"/>
                <a:cs typeface="Calibri"/>
              </a:rPr>
              <a:t>“Pedro”.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1290827"/>
            <a:ext cx="11864340" cy="4985385"/>
            <a:chOff x="327659" y="1290827"/>
            <a:chExt cx="11864340" cy="49853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19" y="1290827"/>
              <a:ext cx="6088380" cy="3145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4053839"/>
              <a:ext cx="5841492" cy="222199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258</a:t>
            </a:fld>
            <a:endParaRPr spc="-5" dirty="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6460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41998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faz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“i” </a:t>
            </a:r>
            <a:r>
              <a:rPr sz="2400" spc="-20" dirty="0">
                <a:latin typeface="Calibri"/>
                <a:cs typeface="Calibri"/>
              </a:rPr>
              <a:t>percorra </a:t>
            </a:r>
            <a:r>
              <a:rPr sz="2400" spc="-10" dirty="0">
                <a:latin typeface="Calibri"/>
                <a:cs typeface="Calibri"/>
              </a:rPr>
              <a:t>todos </a:t>
            </a:r>
            <a:r>
              <a:rPr sz="2400" spc="-5" dirty="0">
                <a:latin typeface="Calibri"/>
                <a:cs typeface="Calibri"/>
              </a:rPr>
              <a:t>os elementos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Lista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5" dirty="0">
                <a:latin typeface="Calibri"/>
                <a:cs typeface="Calibri"/>
              </a:rPr>
              <a:t>que não tenha </a:t>
            </a:r>
            <a:r>
              <a:rPr sz="2400" dirty="0">
                <a:latin typeface="Calibri"/>
                <a:cs typeface="Calibri"/>
              </a:rPr>
              <a:t>mais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60264" y="1155191"/>
            <a:ext cx="7031990" cy="5128260"/>
            <a:chOff x="5160264" y="1155191"/>
            <a:chExt cx="7031990" cy="51282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1952" y="1155191"/>
              <a:ext cx="6480048" cy="25161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0264" y="3899915"/>
              <a:ext cx="4255008" cy="238353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259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60311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4393691"/>
            <a:ext cx="9500616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49781" y="4631512"/>
            <a:ext cx="880554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Introdução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Lógica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60620" cy="472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460"/>
              </a:spcBef>
            </a:pPr>
            <a:r>
              <a:rPr sz="2400" spc="-5" dirty="0">
                <a:latin typeface="Calibri"/>
                <a:cs typeface="Calibri"/>
              </a:rPr>
              <a:t>Lembrem-se que uma </a:t>
            </a:r>
            <a:r>
              <a:rPr sz="2400" spc="-10" dirty="0">
                <a:latin typeface="Calibri"/>
                <a:cs typeface="Calibri"/>
              </a:rPr>
              <a:t>string armazena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5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spc="-25" dirty="0">
                <a:latin typeface="Calibri"/>
                <a:cs typeface="Calibri"/>
              </a:rPr>
              <a:t>texto,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necessita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estará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 </a:t>
            </a:r>
            <a:r>
              <a:rPr sz="2400" dirty="0">
                <a:latin typeface="Calibri"/>
                <a:cs typeface="Calibri"/>
              </a:rPr>
              <a:t>índice.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Portanto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fizermos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“</a:t>
            </a:r>
            <a:r>
              <a:rPr sz="2400" b="1" spc="5" dirty="0">
                <a:latin typeface="Calibri"/>
                <a:cs typeface="Calibri"/>
              </a:rPr>
              <a:t>for” 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linhas 3 e </a:t>
            </a:r>
            <a:r>
              <a:rPr sz="2400" spc="-5" dirty="0">
                <a:latin typeface="Calibri"/>
                <a:cs typeface="Calibri"/>
              </a:rPr>
              <a:t>4, </a:t>
            </a:r>
            <a:r>
              <a:rPr sz="2400" spc="-10" dirty="0">
                <a:latin typeface="Calibri"/>
                <a:cs typeface="Calibri"/>
              </a:rPr>
              <a:t>iremos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20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estiver </a:t>
            </a:r>
            <a:r>
              <a:rPr sz="2400" spc="-5" dirty="0">
                <a:latin typeface="Calibri"/>
                <a:cs typeface="Calibri"/>
              </a:rPr>
              <a:t> armazenada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93764" y="0"/>
            <a:ext cx="5698490" cy="6339840"/>
            <a:chOff x="6493764" y="0"/>
            <a:chExt cx="5698490" cy="6339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408" y="0"/>
              <a:ext cx="5117592" cy="2891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764" y="3139439"/>
              <a:ext cx="3628643" cy="32004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260</a:t>
            </a:fld>
            <a:endParaRPr spc="-5" dirty="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6460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30994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Podemos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95" dirty="0">
                <a:latin typeface="Calibri"/>
                <a:cs typeface="Calibri"/>
              </a:rPr>
              <a:t>“</a:t>
            </a:r>
            <a:r>
              <a:rPr sz="2400" b="1" spc="-95" dirty="0">
                <a:latin typeface="Calibri"/>
                <a:cs typeface="Calibri"/>
              </a:rPr>
              <a:t>for</a:t>
            </a:r>
            <a:r>
              <a:rPr sz="2400" spc="-95" dirty="0">
                <a:latin typeface="Calibri"/>
                <a:cs typeface="Calibri"/>
              </a:rPr>
              <a:t>”, 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contar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4463" y="1303019"/>
            <a:ext cx="11527790" cy="4980940"/>
            <a:chOff x="664463" y="1303019"/>
            <a:chExt cx="11527790" cy="4980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3352" y="1303019"/>
              <a:ext cx="6708647" cy="36408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3" y="4014215"/>
              <a:ext cx="4427220" cy="226923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261</a:t>
            </a:fld>
            <a:endParaRPr spc="-5" dirty="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3380740" cy="262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145"/>
              </a:spcBef>
            </a:pPr>
            <a:r>
              <a:rPr sz="2400" spc="-35" dirty="0">
                <a:latin typeface="Calibri"/>
                <a:cs typeface="Calibri"/>
              </a:rPr>
              <a:t>Também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b="1" spc="-1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”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exibir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os dados de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dicionário: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324355"/>
            <a:ext cx="11864340" cy="5142230"/>
            <a:chOff x="327659" y="1324355"/>
            <a:chExt cx="11864340" cy="51422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140707"/>
              <a:ext cx="9227820" cy="2325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2819" y="1324355"/>
              <a:ext cx="4869180" cy="257098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262</a:t>
            </a:fld>
            <a:endParaRPr spc="-5" dirty="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3589654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145"/>
              </a:spcBef>
            </a:pPr>
            <a:r>
              <a:rPr sz="2400" spc="-1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números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ordenados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251" y="1237488"/>
            <a:ext cx="11699875" cy="4692650"/>
            <a:chOff x="492251" y="1237488"/>
            <a:chExt cx="11699875" cy="4692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251" y="4009644"/>
              <a:ext cx="9381744" cy="1920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2135" y="1237488"/>
              <a:ext cx="1959864" cy="460552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263</a:t>
            </a:fld>
            <a:endParaRPr spc="-5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3773170" cy="1350645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1180"/>
              </a:spcBef>
            </a:pPr>
            <a:r>
              <a:rPr sz="2200" b="1" spc="-5" dirty="0">
                <a:latin typeface="Calibri"/>
                <a:cs typeface="Calibri"/>
              </a:rPr>
              <a:t>1.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Considere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algoritmo </a:t>
            </a:r>
            <a:r>
              <a:rPr sz="2200" spc="-15" dirty="0">
                <a:latin typeface="Calibri"/>
                <a:cs typeface="Calibri"/>
              </a:rPr>
              <a:t>abaixo: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7304" y="1645920"/>
            <a:ext cx="11664950" cy="3672840"/>
            <a:chOff x="527304" y="1645920"/>
            <a:chExt cx="11664950" cy="367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5" y="1645920"/>
              <a:ext cx="3049524" cy="3672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2401824"/>
              <a:ext cx="5166360" cy="28178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142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6653" y="5267959"/>
            <a:ext cx="78949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libri"/>
                <a:cs typeface="Calibri"/>
              </a:rPr>
              <a:t>Adapte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algoritmo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acima,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execute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instruções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seguintes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números: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6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15 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Qual </a:t>
            </a:r>
            <a:r>
              <a:rPr sz="2200" spc="-20" dirty="0">
                <a:latin typeface="Calibri"/>
                <a:cs typeface="Calibri"/>
              </a:rPr>
              <a:t>será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C?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5" dirty="0">
                <a:latin typeface="Calibri"/>
                <a:cs typeface="Calibri"/>
              </a:rPr>
              <a:t> de </a:t>
            </a:r>
            <a:r>
              <a:rPr sz="2200" spc="-40" dirty="0">
                <a:latin typeface="Calibri"/>
                <a:cs typeface="Calibri"/>
              </a:rPr>
              <a:t>A?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263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6904355" cy="537464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 marR="5080" algn="just">
              <a:lnSpc>
                <a:spcPct val="100000"/>
              </a:lnSpc>
              <a:spcBef>
                <a:spcPts val="1180"/>
              </a:spcBef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15" dirty="0">
                <a:latin typeface="Calibri"/>
                <a:cs typeface="Calibri"/>
              </a:rPr>
              <a:t>escreva </a:t>
            </a:r>
            <a:r>
              <a:rPr sz="2200" spc="-5" dirty="0">
                <a:latin typeface="Calibri"/>
                <a:cs typeface="Calibri"/>
              </a:rPr>
              <a:t>na </a:t>
            </a:r>
            <a:r>
              <a:rPr sz="2200" spc="-10" dirty="0">
                <a:latin typeface="Calibri"/>
                <a:cs typeface="Calibri"/>
              </a:rPr>
              <a:t>tela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número </a:t>
            </a:r>
            <a:r>
              <a:rPr sz="2200" spc="-5" dirty="0">
                <a:latin typeface="Calibri"/>
                <a:cs typeface="Calibri"/>
              </a:rPr>
              <a:t>inicial 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número </a:t>
            </a:r>
            <a:r>
              <a:rPr sz="2200" spc="-10" dirty="0">
                <a:latin typeface="Calibri"/>
                <a:cs typeface="Calibri"/>
              </a:rPr>
              <a:t>final.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5" dirty="0">
                <a:latin typeface="Calibri"/>
                <a:cs typeface="Calibri"/>
              </a:rPr>
              <a:t>inicial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informados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2150">
              <a:latin typeface="Calibri"/>
              <a:cs typeface="Calibri"/>
            </a:endParaRPr>
          </a:p>
          <a:p>
            <a:pPr marL="95885" marR="69850" algn="just">
              <a:lnSpc>
                <a:spcPct val="100000"/>
              </a:lnSpc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gera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5" dirty="0">
                <a:latin typeface="Calibri"/>
                <a:cs typeface="Calibri"/>
              </a:rPr>
              <a:t>escreve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ímpares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100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200;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2"/>
            </a:pPr>
            <a:endParaRPr sz="2150">
              <a:latin typeface="Calibri"/>
              <a:cs typeface="Calibri"/>
            </a:endParaRPr>
          </a:p>
          <a:p>
            <a:pPr marL="374650" indent="-279400" algn="just">
              <a:lnSpc>
                <a:spcPct val="100000"/>
              </a:lnSpc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e,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ao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final,</a:t>
            </a:r>
            <a:r>
              <a:rPr sz="2200" spc="-15" dirty="0">
                <a:latin typeface="Calibri"/>
                <a:cs typeface="Calibri"/>
              </a:rPr>
              <a:t> apresente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lidos;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95885" marR="836930" algn="just">
              <a:lnSpc>
                <a:spcPct val="100000"/>
              </a:lnSpc>
              <a:buFont typeface="Calibri"/>
              <a:buAutoNum type="arabicPeriod" startAt="5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calcule </a:t>
            </a:r>
            <a:r>
              <a:rPr sz="2200" spc="-5" dirty="0">
                <a:latin typeface="Calibri"/>
                <a:cs typeface="Calibri"/>
              </a:rPr>
              <a:t>a média </a:t>
            </a:r>
            <a:r>
              <a:rPr sz="2200" spc="-10" dirty="0">
                <a:latin typeface="Calibri"/>
                <a:cs typeface="Calibri"/>
              </a:rPr>
              <a:t>dos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10" dirty="0">
                <a:latin typeface="Calibri"/>
                <a:cs typeface="Calibri"/>
              </a:rPr>
              <a:t>digitados </a:t>
            </a:r>
            <a:r>
              <a:rPr sz="2200" spc="-5" dirty="0">
                <a:latin typeface="Calibri"/>
                <a:cs typeface="Calibri"/>
              </a:rPr>
              <a:t>pelo </a:t>
            </a:r>
            <a:r>
              <a:rPr sz="2200" spc="-10" dirty="0">
                <a:latin typeface="Calibri"/>
                <a:cs typeface="Calibri"/>
              </a:rPr>
              <a:t>usuário, </a:t>
            </a:r>
            <a:r>
              <a:rPr sz="2200" spc="-5" dirty="0">
                <a:latin typeface="Calibri"/>
                <a:cs typeface="Calibri"/>
              </a:rPr>
              <a:t>se eles </a:t>
            </a:r>
            <a:r>
              <a:rPr sz="2200" spc="-20" dirty="0">
                <a:latin typeface="Calibri"/>
                <a:cs typeface="Calibri"/>
              </a:rPr>
              <a:t>forem </a:t>
            </a:r>
            <a:r>
              <a:rPr sz="2200" spc="-10" dirty="0">
                <a:latin typeface="Calibri"/>
                <a:cs typeface="Calibri"/>
              </a:rPr>
              <a:t>pares.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Termine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leitura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 digitar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zero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(0);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03832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4170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852" y="2145283"/>
            <a:ext cx="784098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inteiros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encontre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deles.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Termine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leitura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zero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(0);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12700" marR="1524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sexo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pessoa.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sexo 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caractere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aceitar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apenas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valores </a:t>
            </a:r>
            <a:r>
              <a:rPr sz="2200" spc="-10" dirty="0">
                <a:latin typeface="Calibri"/>
                <a:cs typeface="Calibri"/>
              </a:rPr>
              <a:t>“M”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“F”.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existentes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 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100;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918771"/>
            <a:ext cx="6913880" cy="5272405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85"/>
              </a:spcBef>
            </a:pPr>
            <a:r>
              <a:rPr sz="2200" b="1" spc="-5" dirty="0">
                <a:latin typeface="Calibri"/>
                <a:cs typeface="Calibri"/>
              </a:rPr>
              <a:t>9.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0" dirty="0">
                <a:latin typeface="Calibri"/>
                <a:cs typeface="Calibri"/>
              </a:rPr>
              <a:t>calcular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IMC (Índice de </a:t>
            </a:r>
            <a:r>
              <a:rPr sz="2200" spc="-5" dirty="0">
                <a:latin typeface="Calibri"/>
                <a:cs typeface="Calibri"/>
              </a:rPr>
              <a:t> Massa </a:t>
            </a:r>
            <a:r>
              <a:rPr sz="2200" spc="-10" dirty="0">
                <a:latin typeface="Calibri"/>
                <a:cs typeface="Calibri"/>
              </a:rPr>
              <a:t>Corporal),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algoritmo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dirty="0">
                <a:latin typeface="Calibri"/>
                <a:cs typeface="Calibri"/>
              </a:rPr>
              <a:t>ler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altura </a:t>
            </a:r>
            <a:r>
              <a:rPr sz="2200" spc="-5" dirty="0">
                <a:latin typeface="Calibri"/>
                <a:cs typeface="Calibri"/>
              </a:rPr>
              <a:t>e o peso </a:t>
            </a:r>
            <a:r>
              <a:rPr sz="2200" spc="-10" dirty="0">
                <a:latin typeface="Calibri"/>
                <a:cs typeface="Calibri"/>
              </a:rPr>
              <a:t>do </a:t>
            </a:r>
            <a:r>
              <a:rPr sz="2200" spc="-5" dirty="0">
                <a:latin typeface="Calibri"/>
                <a:cs typeface="Calibri"/>
              </a:rPr>
              <a:t> usuário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depois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calcular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4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IMC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</a:t>
            </a:r>
            <a:r>
              <a:rPr sz="2200" spc="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spc="4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fórmula: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IMC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=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peso/</a:t>
            </a:r>
            <a:r>
              <a:rPr sz="2200" b="1" spc="3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(altura)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².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Após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informado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valor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IMC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endParaRPr sz="2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classificação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tabela.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Deve-se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laço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repetição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consistir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 digitou um valor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peso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altura maiores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0.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Enquanto </a:t>
            </a:r>
            <a:r>
              <a:rPr sz="2200" spc="-5" dirty="0">
                <a:latin typeface="Calibri"/>
                <a:cs typeface="Calibri"/>
              </a:rPr>
              <a:t>ele </a:t>
            </a:r>
            <a:r>
              <a:rPr sz="2200" spc="-10" dirty="0">
                <a:latin typeface="Calibri"/>
                <a:cs typeface="Calibri"/>
              </a:rPr>
              <a:t>digitar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menor </a:t>
            </a:r>
            <a:r>
              <a:rPr sz="2200" spc="5" dirty="0">
                <a:latin typeface="Calibri"/>
                <a:cs typeface="Calibri"/>
              </a:rPr>
              <a:t>ou </a:t>
            </a:r>
            <a:r>
              <a:rPr sz="2200" spc="-5" dirty="0">
                <a:latin typeface="Calibri"/>
                <a:cs typeface="Calibri"/>
              </a:rPr>
              <a:t>igual a </a:t>
            </a:r>
            <a:r>
              <a:rPr sz="2200" spc="-25" dirty="0">
                <a:latin typeface="Calibri"/>
                <a:cs typeface="Calibri"/>
              </a:rPr>
              <a:t>zero </a:t>
            </a:r>
            <a:r>
              <a:rPr sz="2200" spc="-15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 aparecer </a:t>
            </a:r>
            <a:r>
              <a:rPr sz="2200" spc="-5" dirty="0">
                <a:latin typeface="Calibri"/>
                <a:cs typeface="Calibri"/>
              </a:rPr>
              <a:t>uma mensagem de </a:t>
            </a:r>
            <a:r>
              <a:rPr sz="2200" spc="-15" dirty="0">
                <a:latin typeface="Calibri"/>
                <a:cs typeface="Calibri"/>
              </a:rPr>
              <a:t>erro </a:t>
            </a:r>
            <a:r>
              <a:rPr sz="2200" spc="-10" dirty="0">
                <a:latin typeface="Calibri"/>
                <a:cs typeface="Calibri"/>
              </a:rPr>
              <a:t>de: “Peso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altura </a:t>
            </a:r>
            <a:r>
              <a:rPr sz="2200" spc="-15" dirty="0">
                <a:latin typeface="Calibri"/>
                <a:cs typeface="Calibri"/>
              </a:rPr>
              <a:t>devem 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maiores</a:t>
            </a:r>
            <a:r>
              <a:rPr sz="2200" spc="-5" dirty="0">
                <a:latin typeface="Calibri"/>
                <a:cs typeface="Calibri"/>
              </a:rPr>
              <a:t> 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0.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1275588"/>
            <a:ext cx="3806952" cy="48447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4170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852" y="2145283"/>
            <a:ext cx="799401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10. </a:t>
            </a:r>
            <a:r>
              <a:rPr sz="2200" spc="-10" dirty="0">
                <a:latin typeface="Calibri"/>
                <a:cs typeface="Calibri"/>
              </a:rPr>
              <a:t>Utilizando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laço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repetição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PARA,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tabuada,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isso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1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10,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digitar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valor </a:t>
            </a:r>
            <a:r>
              <a:rPr sz="2200" spc="-30" dirty="0">
                <a:latin typeface="Calibri"/>
                <a:cs typeface="Calibri"/>
              </a:rPr>
              <a:t>fora</a:t>
            </a:r>
            <a:r>
              <a:rPr sz="2200" spc="-5" dirty="0">
                <a:latin typeface="Calibri"/>
                <a:cs typeface="Calibri"/>
              </a:rPr>
              <a:t> desse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intervalo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aparecer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erro: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“Digite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entre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10.</a:t>
            </a:r>
            <a:r>
              <a:rPr sz="2200" spc="-5" dirty="0">
                <a:latin typeface="Calibri"/>
                <a:cs typeface="Calibri"/>
              </a:rPr>
              <a:t> ”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esperada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tabuada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digitado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pelo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71217" y="4631512"/>
            <a:ext cx="469392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Validação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" y="2263266"/>
            <a:ext cx="4723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lógica</a:t>
            </a:r>
            <a:r>
              <a:rPr sz="3600" spc="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permite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utilizemos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568" y="2821051"/>
            <a:ext cx="2284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4689" algn="l"/>
              </a:tabLst>
            </a:pPr>
            <a:r>
              <a:rPr sz="2400" spc="-5" dirty="0">
                <a:latin typeface="Calibri"/>
                <a:cs typeface="Calibri"/>
              </a:rPr>
              <a:t>pensam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3057" y="2821051"/>
            <a:ext cx="20612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marR="5080" indent="-74930">
              <a:lnSpc>
                <a:spcPct val="100000"/>
              </a:lnSpc>
              <a:spcBef>
                <a:spcPts val="100"/>
              </a:spcBef>
              <a:tabLst>
                <a:tab pos="1306195" algn="l"/>
                <a:tab pos="1499870" algn="l"/>
              </a:tabLst>
            </a:pPr>
            <a:r>
              <a:rPr sz="2400" dirty="0">
                <a:latin typeface="Calibri"/>
                <a:cs typeface="Calibri"/>
              </a:rPr>
              <a:t>melh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		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568" y="3186506"/>
            <a:ext cx="2559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6350" algn="l"/>
                <a:tab pos="1624965" algn="l"/>
                <a:tab pos="2234565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í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el,	a	</a:t>
            </a: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solução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1495" y="3552825"/>
            <a:ext cx="338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3294" algn="l"/>
                <a:tab pos="176339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ermi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68" y="3918584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problema.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0472" y="6575552"/>
            <a:ext cx="5157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https://pixabay.com/pt/illustrations/intelig%c3%aancia-artificial-c%c3%a9rebro-3382507/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714500"/>
            <a:ext cx="6096000" cy="40568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27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8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418590"/>
            <a:ext cx="35934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45134" algn="l"/>
                <a:tab pos="1858010" algn="l"/>
                <a:tab pos="2426970" algn="l"/>
                <a:tab pos="342836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alida</a:t>
            </a:r>
            <a:r>
              <a:rPr sz="2400" spc="-15" dirty="0">
                <a:latin typeface="Calibri"/>
                <a:cs typeface="Calibri"/>
              </a:rPr>
              <a:t>ç</a:t>
            </a:r>
            <a:r>
              <a:rPr sz="2400" spc="-10" dirty="0">
                <a:latin typeface="Calibri"/>
                <a:cs typeface="Calibri"/>
              </a:rPr>
              <a:t>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dirty="0">
                <a:latin typeface="Calibri"/>
                <a:cs typeface="Calibri"/>
              </a:rPr>
              <a:t>s	é  </a:t>
            </a:r>
            <a:r>
              <a:rPr sz="2400" spc="-15" dirty="0">
                <a:latin typeface="Calibri"/>
                <a:cs typeface="Calibri"/>
              </a:rPr>
              <a:t>extremamente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2451" y="1784045"/>
            <a:ext cx="1402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necessária,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6245" y="1418590"/>
            <a:ext cx="6096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54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  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2150490"/>
            <a:ext cx="20885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075" algn="l"/>
                <a:tab pos="112966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3619" y="2150490"/>
            <a:ext cx="2059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2169" algn="l"/>
                <a:tab pos="1900555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476" y="2516251"/>
            <a:ext cx="43681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possibilidade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falhas</a:t>
            </a:r>
            <a:r>
              <a:rPr sz="2400" spc="-5" dirty="0">
                <a:latin typeface="Calibri"/>
                <a:cs typeface="Calibri"/>
              </a:rPr>
              <a:t> humanas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interação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990" dirty="0">
                <a:latin typeface="Calibri"/>
                <a:cs typeface="Calibri"/>
              </a:rPr>
              <a:t>  </a:t>
            </a:r>
            <a:r>
              <a:rPr sz="2400" spc="-5" dirty="0">
                <a:latin typeface="Calibri"/>
                <a:cs typeface="Calibri"/>
              </a:rPr>
              <a:t>validar</a:t>
            </a:r>
            <a:r>
              <a:rPr sz="2400" spc="9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as    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8570" y="4711445"/>
            <a:ext cx="2825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  <a:tabLst>
                <a:tab pos="1076325" algn="l"/>
                <a:tab pos="1109345" algn="l"/>
                <a:tab pos="2660015" algn="l"/>
              </a:tabLst>
            </a:pP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s		</a:t>
            </a:r>
            <a:r>
              <a:rPr sz="2400" spc="-5" dirty="0">
                <a:latin typeface="Calibri"/>
                <a:cs typeface="Calibri"/>
              </a:rPr>
              <a:t>usuários</a:t>
            </a:r>
            <a:r>
              <a:rPr sz="2400" dirty="0">
                <a:latin typeface="Calibri"/>
                <a:cs typeface="Calibri"/>
              </a:rPr>
              <a:t>,	é  </a:t>
            </a:r>
            <a:r>
              <a:rPr sz="2400" spc="-10" dirty="0">
                <a:latin typeface="Calibri"/>
                <a:cs typeface="Calibri"/>
              </a:rPr>
              <a:t>muitas	</a:t>
            </a:r>
            <a:r>
              <a:rPr sz="2400" spc="-20" dirty="0">
                <a:latin typeface="Calibri"/>
                <a:cs typeface="Calibri"/>
              </a:rPr>
              <a:t>vezes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8689" y="5077205"/>
            <a:ext cx="8648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476" y="4711445"/>
            <a:ext cx="1341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3925" algn="l"/>
              </a:tabLst>
            </a:pPr>
            <a:r>
              <a:rPr sz="2400" spc="-10" dirty="0">
                <a:latin typeface="Calibri"/>
                <a:cs typeface="Calibri"/>
              </a:rPr>
              <a:t>digitadas </a:t>
            </a:r>
            <a:r>
              <a:rPr sz="2400" spc="-5" dirty="0">
                <a:latin typeface="Calibri"/>
                <a:cs typeface="Calibri"/>
              </a:rPr>
              <a:t> 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essário  </a:t>
            </a:r>
            <a:r>
              <a:rPr sz="2400" spc="-5" dirty="0">
                <a:latin typeface="Calibri"/>
                <a:cs typeface="Calibri"/>
              </a:rPr>
              <a:t>laços	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9614" y="5442610"/>
            <a:ext cx="2854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1145" algn="l"/>
                <a:tab pos="2520950" algn="l"/>
              </a:tabLst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epet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476" y="5808979"/>
            <a:ext cx="4358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while</a:t>
            </a:r>
            <a:r>
              <a:rPr sz="2400" spc="-35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167" y="0"/>
            <a:ext cx="7037832" cy="547725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270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8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418590"/>
            <a:ext cx="44088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abaixo,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try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5" dirty="0">
                <a:latin typeface="Calibri"/>
                <a:cs typeface="Calibri"/>
              </a:rPr>
              <a:t>se não </a:t>
            </a:r>
            <a:r>
              <a:rPr sz="2400" spc="-10" dirty="0">
                <a:latin typeface="Calibri"/>
                <a:cs typeface="Calibri"/>
              </a:rPr>
              <a:t>atendida </a:t>
            </a:r>
            <a:r>
              <a:rPr sz="2400" spc="-25" dirty="0">
                <a:latin typeface="Calibri"/>
                <a:cs typeface="Calibri"/>
              </a:rPr>
              <a:t>fará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outra ação, </a:t>
            </a:r>
            <a:r>
              <a:rPr sz="2400" dirty="0">
                <a:latin typeface="Calibri"/>
                <a:cs typeface="Calibri"/>
              </a:rPr>
              <a:t>isso é </a:t>
            </a:r>
            <a:r>
              <a:rPr sz="2400" spc="-10" dirty="0">
                <a:latin typeface="Calibri"/>
                <a:cs typeface="Calibri"/>
              </a:rPr>
              <a:t>possível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b="1" spc="-20" dirty="0">
                <a:solidFill>
                  <a:srgbClr val="542F8E"/>
                </a:solidFill>
                <a:latin typeface="Calibri"/>
                <a:cs typeface="Calibri"/>
              </a:rPr>
              <a:t>except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(ver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0"/>
            <a:ext cx="11783695" cy="6136005"/>
            <a:chOff x="408431" y="0"/>
            <a:chExt cx="11783695" cy="61360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7716" y="0"/>
              <a:ext cx="6844284" cy="5323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195571"/>
              <a:ext cx="4936236" cy="19400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" y="1155191"/>
            <a:ext cx="6844283" cy="53263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408749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00828" y="0"/>
            <a:ext cx="7091680" cy="4703445"/>
            <a:chOff x="5100828" y="0"/>
            <a:chExt cx="7091680" cy="47034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5764" y="0"/>
              <a:ext cx="4936235" cy="1938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8" y="2337816"/>
              <a:ext cx="7005828" cy="23652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12237"/>
            <a:ext cx="7942580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importância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validarmos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dados </a:t>
            </a:r>
            <a:r>
              <a:rPr sz="2200" spc="-10" dirty="0">
                <a:latin typeface="Calibri"/>
                <a:cs typeface="Calibri"/>
              </a:rPr>
              <a:t>digitados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usuário?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0" dirty="0">
                <a:latin typeface="Calibri"/>
                <a:cs typeface="Calibri"/>
              </a:rPr>
              <a:t>campo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e-mail.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campo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CPF.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5" dirty="0">
                <a:latin typeface="Calibri"/>
                <a:cs typeface="Calibri"/>
              </a:rPr>
              <a:t>RG.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hora.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campo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vazio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4087495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3945" y="4631512"/>
            <a:ext cx="218948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4600">
              <a:latin typeface="Calibri"/>
              <a:cs typeface="Calibri"/>
            </a:endParaRPr>
          </a:p>
          <a:p>
            <a:pPr marL="106045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Funções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4" y="1296924"/>
            <a:ext cx="6330696" cy="42321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11605"/>
            <a:ext cx="457708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dirty="0">
                <a:latin typeface="Calibri"/>
                <a:cs typeface="Calibri"/>
              </a:rPr>
              <a:t>servem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guardarmos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bloco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poderá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reutilizado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precisarmos.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comum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nos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" y="3141345"/>
            <a:ext cx="192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175" algn="l"/>
                <a:tab pos="160401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5" dirty="0">
                <a:latin typeface="Calibri"/>
                <a:cs typeface="Calibri"/>
              </a:rPr>
              <a:t>us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507104"/>
            <a:ext cx="147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“alimentar”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123" y="3141345"/>
            <a:ext cx="24276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  <a:tabLst>
                <a:tab pos="1362710" algn="l"/>
                <a:tab pos="1861185" algn="l"/>
              </a:tabLst>
            </a:pP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s.	E,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essas	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476" y="3872560"/>
            <a:ext cx="457581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precisamos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Existem </a:t>
            </a:r>
            <a:r>
              <a:rPr sz="2400" spc="-5" dirty="0">
                <a:latin typeface="Calibri"/>
                <a:cs typeface="Calibri"/>
              </a:rPr>
              <a:t>dois </a:t>
            </a:r>
            <a:r>
              <a:rPr sz="2400" spc="-10" dirty="0">
                <a:latin typeface="Calibri"/>
                <a:cs typeface="Calibri"/>
              </a:rPr>
              <a:t>métodos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passagem 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geralmente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usados: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referência.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67243" y="3415296"/>
            <a:ext cx="2971800" cy="2889885"/>
            <a:chOff x="7667243" y="3415296"/>
            <a:chExt cx="2971800" cy="28898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7243" y="3415296"/>
              <a:ext cx="2971800" cy="28895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8015" y="3496055"/>
              <a:ext cx="2869692" cy="27873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274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8279" y="6600773"/>
            <a:ext cx="64865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https://pixabay.com/pt/illustrations/anal%c3%adtica-em-forma%c3%a7%c3%a3o-inova%c3%a7%c3%a3o-3088958/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550" y="1450594"/>
            <a:ext cx="553021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Quando um </a:t>
            </a:r>
            <a:r>
              <a:rPr sz="2400" spc="-15" dirty="0">
                <a:latin typeface="Calibri"/>
                <a:cs typeface="Calibri"/>
              </a:rPr>
              <a:t>parâmetro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passado </a:t>
            </a:r>
            <a:r>
              <a:rPr sz="2400" dirty="0">
                <a:latin typeface="Calibri"/>
                <a:cs typeface="Calibri"/>
              </a:rPr>
              <a:t>por </a:t>
            </a:r>
            <a:r>
              <a:rPr sz="2400" spc="-45" dirty="0">
                <a:latin typeface="Calibri"/>
                <a:cs typeface="Calibri"/>
              </a:rPr>
              <a:t>valor, 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cópia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contido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passada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função,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inicia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referência,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endereço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memória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passado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acesso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real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passado,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alteração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dentro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irá</a:t>
            </a:r>
            <a:r>
              <a:rPr sz="2400" spc="-5" dirty="0">
                <a:latin typeface="Calibri"/>
                <a:cs typeface="Calibri"/>
              </a:rPr>
              <a:t> impactar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0414" y="1962149"/>
            <a:ext cx="407606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2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funções também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servem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organizar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o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fonte.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funções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somente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imprimirão</a:t>
            </a:r>
            <a:r>
              <a:rPr sz="2800" spc="6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tela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algum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valor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teremos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retornarão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8329" y="1715770"/>
            <a:ext cx="6556375" cy="4110990"/>
          </a:xfrm>
          <a:custGeom>
            <a:avLst/>
            <a:gdLst/>
            <a:ahLst/>
            <a:cxnLst/>
            <a:rect l="l" t="t" r="r" b="b"/>
            <a:pathLst>
              <a:path w="6556375" h="4110990">
                <a:moveTo>
                  <a:pt x="12700" y="3875697"/>
                </a:moveTo>
                <a:lnTo>
                  <a:pt x="0" y="3875697"/>
                </a:lnTo>
                <a:lnTo>
                  <a:pt x="0" y="4110647"/>
                </a:lnTo>
                <a:lnTo>
                  <a:pt x="3632200" y="4110647"/>
                </a:lnTo>
                <a:lnTo>
                  <a:pt x="3632200" y="4104297"/>
                </a:lnTo>
                <a:lnTo>
                  <a:pt x="12700" y="4104297"/>
                </a:lnTo>
                <a:lnTo>
                  <a:pt x="6350" y="4097947"/>
                </a:lnTo>
                <a:lnTo>
                  <a:pt x="12700" y="4097947"/>
                </a:lnTo>
                <a:lnTo>
                  <a:pt x="12700" y="3875697"/>
                </a:lnTo>
                <a:close/>
              </a:path>
              <a:path w="6556375" h="4110990">
                <a:moveTo>
                  <a:pt x="12700" y="4097947"/>
                </a:moveTo>
                <a:lnTo>
                  <a:pt x="6350" y="4097947"/>
                </a:lnTo>
                <a:lnTo>
                  <a:pt x="12700" y="4104297"/>
                </a:lnTo>
                <a:lnTo>
                  <a:pt x="12700" y="4097947"/>
                </a:lnTo>
                <a:close/>
              </a:path>
              <a:path w="6556375" h="4110990">
                <a:moveTo>
                  <a:pt x="3619500" y="4097947"/>
                </a:moveTo>
                <a:lnTo>
                  <a:pt x="12700" y="4097947"/>
                </a:lnTo>
                <a:lnTo>
                  <a:pt x="12700" y="4104297"/>
                </a:lnTo>
                <a:lnTo>
                  <a:pt x="3619500" y="4104297"/>
                </a:lnTo>
                <a:lnTo>
                  <a:pt x="3619500" y="4097947"/>
                </a:lnTo>
                <a:close/>
              </a:path>
              <a:path w="6556375" h="4110990">
                <a:moveTo>
                  <a:pt x="6524371" y="0"/>
                </a:moveTo>
                <a:lnTo>
                  <a:pt x="3619500" y="0"/>
                </a:lnTo>
                <a:lnTo>
                  <a:pt x="3619500" y="4104297"/>
                </a:lnTo>
                <a:lnTo>
                  <a:pt x="3625850" y="4097947"/>
                </a:lnTo>
                <a:lnTo>
                  <a:pt x="3632200" y="4097947"/>
                </a:lnTo>
                <a:lnTo>
                  <a:pt x="3632200" y="12700"/>
                </a:lnTo>
                <a:lnTo>
                  <a:pt x="3625850" y="12700"/>
                </a:lnTo>
                <a:lnTo>
                  <a:pt x="3632200" y="6350"/>
                </a:lnTo>
                <a:lnTo>
                  <a:pt x="6524371" y="6350"/>
                </a:lnTo>
                <a:lnTo>
                  <a:pt x="6524371" y="0"/>
                </a:lnTo>
                <a:close/>
              </a:path>
              <a:path w="6556375" h="4110990">
                <a:moveTo>
                  <a:pt x="3632200" y="4097947"/>
                </a:moveTo>
                <a:lnTo>
                  <a:pt x="3625850" y="4097947"/>
                </a:lnTo>
                <a:lnTo>
                  <a:pt x="3619500" y="4104297"/>
                </a:lnTo>
                <a:lnTo>
                  <a:pt x="3632200" y="4104297"/>
                </a:lnTo>
                <a:lnTo>
                  <a:pt x="3632200" y="4097947"/>
                </a:lnTo>
                <a:close/>
              </a:path>
              <a:path w="6556375" h="4110990">
                <a:moveTo>
                  <a:pt x="6511671" y="158750"/>
                </a:moveTo>
                <a:lnTo>
                  <a:pt x="6479921" y="158750"/>
                </a:lnTo>
                <a:lnTo>
                  <a:pt x="6518021" y="234950"/>
                </a:lnTo>
                <a:lnTo>
                  <a:pt x="6549771" y="171450"/>
                </a:lnTo>
                <a:lnTo>
                  <a:pt x="6511671" y="171450"/>
                </a:lnTo>
                <a:lnTo>
                  <a:pt x="6511671" y="158750"/>
                </a:lnTo>
                <a:close/>
              </a:path>
              <a:path w="6556375" h="4110990">
                <a:moveTo>
                  <a:pt x="6511671" y="6350"/>
                </a:moveTo>
                <a:lnTo>
                  <a:pt x="6511671" y="171450"/>
                </a:lnTo>
                <a:lnTo>
                  <a:pt x="6524371" y="171450"/>
                </a:lnTo>
                <a:lnTo>
                  <a:pt x="6524371" y="12700"/>
                </a:lnTo>
                <a:lnTo>
                  <a:pt x="6518021" y="12700"/>
                </a:lnTo>
                <a:lnTo>
                  <a:pt x="6511671" y="6350"/>
                </a:lnTo>
                <a:close/>
              </a:path>
              <a:path w="6556375" h="4110990">
                <a:moveTo>
                  <a:pt x="6556121" y="158750"/>
                </a:moveTo>
                <a:lnTo>
                  <a:pt x="6524371" y="158750"/>
                </a:lnTo>
                <a:lnTo>
                  <a:pt x="6524371" y="171450"/>
                </a:lnTo>
                <a:lnTo>
                  <a:pt x="6549771" y="171450"/>
                </a:lnTo>
                <a:lnTo>
                  <a:pt x="6556121" y="158750"/>
                </a:lnTo>
                <a:close/>
              </a:path>
              <a:path w="6556375" h="4110990">
                <a:moveTo>
                  <a:pt x="3632200" y="6350"/>
                </a:moveTo>
                <a:lnTo>
                  <a:pt x="3625850" y="12700"/>
                </a:lnTo>
                <a:lnTo>
                  <a:pt x="3632200" y="12700"/>
                </a:lnTo>
                <a:lnTo>
                  <a:pt x="3632200" y="6350"/>
                </a:lnTo>
                <a:close/>
              </a:path>
              <a:path w="6556375" h="4110990">
                <a:moveTo>
                  <a:pt x="6511671" y="6350"/>
                </a:moveTo>
                <a:lnTo>
                  <a:pt x="3632200" y="6350"/>
                </a:lnTo>
                <a:lnTo>
                  <a:pt x="3632200" y="12700"/>
                </a:lnTo>
                <a:lnTo>
                  <a:pt x="6511671" y="12700"/>
                </a:lnTo>
                <a:lnTo>
                  <a:pt x="6511671" y="6350"/>
                </a:lnTo>
                <a:close/>
              </a:path>
              <a:path w="6556375" h="4110990">
                <a:moveTo>
                  <a:pt x="6524371" y="6350"/>
                </a:moveTo>
                <a:lnTo>
                  <a:pt x="6511671" y="6350"/>
                </a:lnTo>
                <a:lnTo>
                  <a:pt x="6518021" y="12700"/>
                </a:lnTo>
                <a:lnTo>
                  <a:pt x="6524371" y="12700"/>
                </a:lnTo>
                <a:lnTo>
                  <a:pt x="6524371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276</a:t>
            </a:fld>
            <a:endParaRPr spc="-5" dirty="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521916"/>
            <a:ext cx="400557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Exemplo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saudação</a:t>
            </a:r>
            <a:r>
              <a:rPr sz="2400" spc="-15" dirty="0">
                <a:latin typeface="Calibri"/>
                <a:cs typeface="Calibri"/>
              </a:rPr>
              <a:t> 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2795" y="2048255"/>
            <a:ext cx="11591925" cy="4325620"/>
            <a:chOff x="272795" y="2048255"/>
            <a:chExt cx="11591925" cy="43256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795" y="2938272"/>
              <a:ext cx="6972300" cy="34350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7380" y="2048255"/>
              <a:ext cx="6156960" cy="17800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277</a:t>
            </a:fld>
            <a:endParaRPr spc="-5" dirty="0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85442"/>
            <a:ext cx="40068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" dirty="0">
                <a:latin typeface="Calibri"/>
                <a:cs typeface="Calibri"/>
              </a:rPr>
              <a:t>criado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mensagem2(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)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string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747" y="2334767"/>
            <a:ext cx="11922760" cy="4137660"/>
            <a:chOff x="269747" y="2334767"/>
            <a:chExt cx="11922760" cy="4137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3080003"/>
              <a:ext cx="6509004" cy="3392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2995" y="2334767"/>
              <a:ext cx="6509004" cy="19613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278</a:t>
            </a:fld>
            <a:endParaRPr spc="-5" dirty="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088896"/>
            <a:ext cx="42824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Criamos </a:t>
            </a:r>
            <a:r>
              <a:rPr sz="2400" spc="-10" dirty="0">
                <a:latin typeface="Calibri"/>
                <a:cs typeface="Calibri"/>
              </a:rPr>
              <a:t>uma função </a:t>
            </a:r>
            <a:r>
              <a:rPr sz="2400" spc="-5" dirty="0">
                <a:latin typeface="Calibri"/>
                <a:cs typeface="Calibri"/>
              </a:rPr>
              <a:t>que calcula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essa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criada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receber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retornará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411595"/>
            <a:chOff x="0" y="0"/>
            <a:chExt cx="12192000" cy="64115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8112" y="0"/>
              <a:ext cx="6723888" cy="55991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46676"/>
              <a:ext cx="5545835" cy="17647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279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472" y="6608470"/>
            <a:ext cx="4686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https://pixabay.com/pt/illustrations/local-na-rede-internet-responsivo-3374825/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1670684"/>
            <a:ext cx="4832985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  <a:tabLst>
                <a:tab pos="3155315" algn="l"/>
              </a:tabLst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início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era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10" dirty="0">
                <a:latin typeface="Calibri"/>
                <a:cs typeface="Calibri"/>
              </a:rPr>
              <a:t>computadores, os </a:t>
            </a:r>
            <a:r>
              <a:rPr sz="2400" spc="-5" dirty="0">
                <a:latin typeface="Calibri"/>
                <a:cs typeface="Calibri"/>
              </a:rPr>
              <a:t> 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ado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essi</a:t>
            </a:r>
            <a:r>
              <a:rPr sz="2400" spc="-35" dirty="0">
                <a:latin typeface="Calibri"/>
                <a:cs typeface="Calibri"/>
              </a:rPr>
              <a:t>ta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am  </a:t>
            </a:r>
            <a:r>
              <a:rPr sz="2400" spc="-15" dirty="0">
                <a:latin typeface="Calibri"/>
                <a:cs typeface="Calibri"/>
              </a:rPr>
              <a:t>programar diretamente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máquina,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utilizavam </a:t>
            </a:r>
            <a:r>
              <a:rPr sz="2400" spc="-10" dirty="0">
                <a:latin typeface="Calibri"/>
                <a:cs typeface="Calibri"/>
              </a:rPr>
              <a:t> números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binários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programar.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99800"/>
              </a:lnSpc>
            </a:pPr>
            <a:r>
              <a:rPr sz="2400" spc="-5" dirty="0">
                <a:latin typeface="Calibri"/>
                <a:cs typeface="Calibri"/>
              </a:rPr>
              <a:t>Como </a:t>
            </a:r>
            <a:r>
              <a:rPr sz="2400" spc="-15" dirty="0">
                <a:latin typeface="Calibri"/>
                <a:cs typeface="Calibri"/>
              </a:rPr>
              <a:t>existia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grande </a:t>
            </a:r>
            <a:r>
              <a:rPr sz="2400" spc="-5" dirty="0">
                <a:latin typeface="Calibri"/>
                <a:cs typeface="Calibri"/>
              </a:rPr>
              <a:t>dificuldade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programar,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criou-se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próxima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humano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Assembly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(montagem).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516" y="1740408"/>
            <a:ext cx="5175503" cy="38587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300683"/>
            <a:ext cx="45478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spc="-5" dirty="0">
                <a:latin typeface="Calibri"/>
                <a:cs typeface="Calibri"/>
              </a:rPr>
              <a:t>são módulos de </a:t>
            </a:r>
            <a:r>
              <a:rPr sz="2400" spc="-10" dirty="0">
                <a:latin typeface="Calibri"/>
                <a:cs typeface="Calibri"/>
              </a:rPr>
              <a:t>códigos 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irão</a:t>
            </a:r>
            <a:r>
              <a:rPr sz="2400" spc="-10" dirty="0">
                <a:latin typeface="Calibri"/>
                <a:cs typeface="Calibri"/>
              </a:rPr>
              <a:t> realizar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tarefas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repetitivas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programas.</a:t>
            </a:r>
            <a:r>
              <a:rPr sz="2400" spc="-10" dirty="0">
                <a:latin typeface="Calibri"/>
                <a:cs typeface="Calibri"/>
              </a:rPr>
              <a:t> Sempre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surgir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necessidade,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2764663"/>
            <a:ext cx="1466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poderemos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mi</a:t>
            </a:r>
            <a:r>
              <a:rPr sz="2400" spc="-3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5919" y="2764663"/>
            <a:ext cx="2887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0"/>
              </a:spcBef>
              <a:tabLst>
                <a:tab pos="1513840" algn="l"/>
                <a:tab pos="1908175" algn="l"/>
                <a:tab pos="2562225" algn="l"/>
              </a:tabLst>
            </a:pPr>
            <a:r>
              <a:rPr sz="2400" dirty="0">
                <a:latin typeface="Calibri"/>
                <a:cs typeface="Calibri"/>
              </a:rPr>
              <a:t>cham</a:t>
            </a:r>
            <a:r>
              <a:rPr sz="2400" spc="-5" dirty="0">
                <a:latin typeface="Calibri"/>
                <a:cs typeface="Calibri"/>
              </a:rPr>
              <a:t>á-</a:t>
            </a:r>
            <a:r>
              <a:rPr sz="2400" dirty="0">
                <a:latin typeface="Calibri"/>
                <a:cs typeface="Calibri"/>
              </a:rPr>
              <a:t>las	a	</a:t>
            </a: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spc="-15" dirty="0">
                <a:latin typeface="Calibri"/>
                <a:cs typeface="Calibri"/>
              </a:rPr>
              <a:t>tempo,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2636" y="3130422"/>
            <a:ext cx="145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</a:tabLst>
            </a:pPr>
            <a:r>
              <a:rPr sz="2400" dirty="0">
                <a:latin typeface="Calibri"/>
                <a:cs typeface="Calibri"/>
              </a:rPr>
              <a:t>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5" dirty="0">
                <a:latin typeface="Calibri"/>
                <a:cs typeface="Calibri"/>
              </a:rPr>
              <a:t>q</a:t>
            </a:r>
            <a:r>
              <a:rPr sz="2400" spc="-5" dirty="0">
                <a:latin typeface="Calibri"/>
                <a:cs typeface="Calibri"/>
              </a:rPr>
              <a:t>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3495878"/>
            <a:ext cx="454723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escrever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tarefa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repetida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cansativo.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spc="-5" dirty="0">
                <a:latin typeface="Calibri"/>
                <a:cs typeface="Calibri"/>
              </a:rPr>
              <a:t>podem ser chamadas </a:t>
            </a:r>
            <a:r>
              <a:rPr sz="2400" spc="-10" dirty="0">
                <a:latin typeface="Calibri"/>
                <a:cs typeface="Calibri"/>
              </a:rPr>
              <a:t>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normalmente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valor.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5688" y="1328927"/>
            <a:ext cx="6306312" cy="420014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280</a:t>
            </a:fld>
            <a:endParaRPr spc="-5" dirty="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46147"/>
            <a:ext cx="8119745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-10" dirty="0">
                <a:latin typeface="Calibri"/>
                <a:cs typeface="Calibri"/>
              </a:rPr>
              <a:t> funções?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procedimento?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Font typeface="Calibri"/>
              <a:buAutoNum type="arabicPeriod"/>
              <a:tabLst>
                <a:tab pos="322580" algn="l"/>
              </a:tabLst>
            </a:pPr>
            <a:r>
              <a:rPr sz="2200" spc="-5" dirty="0">
                <a:latin typeface="Calibri"/>
                <a:cs typeface="Calibri"/>
              </a:rPr>
              <a:t>Com base no </a:t>
            </a:r>
            <a:r>
              <a:rPr sz="2200" spc="-15" dirty="0">
                <a:latin typeface="Calibri"/>
                <a:cs typeface="Calibri"/>
              </a:rPr>
              <a:t>exemplo </a:t>
            </a:r>
            <a:r>
              <a:rPr sz="2200" spc="-5" dirty="0">
                <a:latin typeface="Calibri"/>
                <a:cs typeface="Calibri"/>
              </a:rPr>
              <a:t>2,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5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irá </a:t>
            </a:r>
            <a:r>
              <a:rPr sz="2200" spc="-5" dirty="0">
                <a:latin typeface="Calibri"/>
                <a:cs typeface="Calibri"/>
              </a:rPr>
              <a:t>ler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inteiros.</a:t>
            </a:r>
            <a:r>
              <a:rPr sz="2200" spc="-5" dirty="0">
                <a:latin typeface="Calibri"/>
                <a:cs typeface="Calibri"/>
              </a:rPr>
              <a:t> 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das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seguintes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operações </a:t>
            </a:r>
            <a:r>
              <a:rPr sz="2200" spc="-10" dirty="0">
                <a:latin typeface="Calibri"/>
                <a:cs typeface="Calibri"/>
              </a:rPr>
              <a:t>matemáticas: </a:t>
            </a:r>
            <a:r>
              <a:rPr sz="2200" dirty="0">
                <a:latin typeface="Calibri"/>
                <a:cs typeface="Calibri"/>
              </a:rPr>
              <a:t>soma, </a:t>
            </a:r>
            <a:r>
              <a:rPr sz="2200" spc="-15" dirty="0">
                <a:latin typeface="Calibri"/>
                <a:cs typeface="Calibri"/>
              </a:rPr>
              <a:t>subtração, </a:t>
            </a:r>
            <a:r>
              <a:rPr sz="2200" spc="-10" dirty="0">
                <a:latin typeface="Calibri"/>
                <a:cs typeface="Calibri"/>
              </a:rPr>
              <a:t>multiplicação </a:t>
            </a:r>
            <a:r>
              <a:rPr sz="2200" spc="-5" dirty="0">
                <a:latin typeface="Calibri"/>
                <a:cs typeface="Calibri"/>
              </a:rPr>
              <a:t>e divisão. </a:t>
            </a:r>
            <a:r>
              <a:rPr sz="2200" spc="-1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resultado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operações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exibido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13560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06436"/>
            <a:ext cx="8120380" cy="524383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05"/>
              </a:spcBef>
              <a:buFont typeface="Calibri"/>
              <a:buAutoNum type="arabicPeriod" startAt="4"/>
              <a:tabLst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possuirá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chamada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pagamento,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receber</a:t>
            </a:r>
            <a:r>
              <a:rPr sz="2200" spc="-5" dirty="0">
                <a:latin typeface="Calibri"/>
                <a:cs typeface="Calibri"/>
              </a:rPr>
              <a:t> 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horas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trabalhadas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horas.</a:t>
            </a:r>
            <a:r>
              <a:rPr sz="2200" spc="-5" dirty="0">
                <a:latin typeface="Calibri"/>
                <a:cs typeface="Calibri"/>
              </a:rPr>
              <a:t> 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pago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trabalhador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retornado</a:t>
            </a:r>
            <a:r>
              <a:rPr sz="2200" spc="-5" dirty="0">
                <a:latin typeface="Calibri"/>
                <a:cs typeface="Calibri"/>
              </a:rPr>
              <a:t> pela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depois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exibido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buFont typeface="Calibri"/>
              <a:buAutoNum type="arabicPeriod" startAt="4"/>
              <a:tabLst>
                <a:tab pos="339090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5" dirty="0">
                <a:latin typeface="Calibri"/>
                <a:cs typeface="Calibri"/>
              </a:rPr>
              <a:t>que </a:t>
            </a:r>
            <a:r>
              <a:rPr sz="2200" spc="-10" dirty="0">
                <a:latin typeface="Calibri"/>
                <a:cs typeface="Calibri"/>
              </a:rPr>
              <a:t>possuirá uma função que receba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 </a:t>
            </a:r>
            <a:r>
              <a:rPr sz="2200" spc="-5" dirty="0">
                <a:latin typeface="Calibri"/>
                <a:cs typeface="Calibri"/>
              </a:rPr>
              <a:t>do usuário e a idade </a:t>
            </a:r>
            <a:r>
              <a:rPr sz="2200" spc="-10" dirty="0">
                <a:latin typeface="Calibri"/>
                <a:cs typeface="Calibri"/>
              </a:rPr>
              <a:t>dele,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função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retornar </a:t>
            </a:r>
            <a:r>
              <a:rPr sz="2200" spc="-15" dirty="0">
                <a:latin typeface="Calibri"/>
                <a:cs typeface="Calibri"/>
              </a:rPr>
              <a:t>quantos </a:t>
            </a:r>
            <a:r>
              <a:rPr sz="2200" spc="-10" dirty="0">
                <a:latin typeface="Calibri"/>
                <a:cs typeface="Calibri"/>
              </a:rPr>
              <a:t>dias </a:t>
            </a:r>
            <a:r>
              <a:rPr sz="2200" spc="-5" dirty="0">
                <a:latin typeface="Calibri"/>
                <a:cs typeface="Calibri"/>
              </a:rPr>
              <a:t> de vida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já </a:t>
            </a:r>
            <a:r>
              <a:rPr sz="2200" spc="-10" dirty="0">
                <a:latin typeface="Calibri"/>
                <a:cs typeface="Calibri"/>
              </a:rPr>
              <a:t>viveu.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buFont typeface="Calibri"/>
              <a:buAutoNum type="arabicPeriod" startAt="4"/>
              <a:tabLst>
                <a:tab pos="468630" algn="l"/>
              </a:tabLst>
            </a:pPr>
            <a:r>
              <a:rPr sz="2200" spc="-5" dirty="0">
                <a:latin typeface="Calibri"/>
                <a:cs typeface="Calibri"/>
              </a:rPr>
              <a:t>Construa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receba</a:t>
            </a:r>
            <a:r>
              <a:rPr sz="2200" spc="-5" dirty="0">
                <a:latin typeface="Calibri"/>
                <a:cs typeface="Calibri"/>
              </a:rPr>
              <a:t> 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formato </a:t>
            </a:r>
            <a:r>
              <a:rPr sz="2200" spc="-15" dirty="0">
                <a:latin typeface="Calibri"/>
                <a:cs typeface="Calibri"/>
              </a:rPr>
              <a:t> DD/MM/AAAA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5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devolva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string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formato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mesPorExtenso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AAAA.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Calibri"/>
                <a:cs typeface="Calibri"/>
              </a:rPr>
              <a:t>Opcionalmente,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retorne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NULL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caso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seja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inválida.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47087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3945" y="4631512"/>
            <a:ext cx="218948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endParaRPr sz="46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Módulos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900" y="2034032"/>
            <a:ext cx="3799840" cy="301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módulos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arquivos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extensão </a:t>
            </a:r>
            <a:r>
              <a:rPr sz="2400" spc="-45" dirty="0">
                <a:latin typeface="Calibri"/>
                <a:cs typeface="Calibri"/>
              </a:rPr>
              <a:t>“</a:t>
            </a:r>
            <a:r>
              <a:rPr sz="2800" spc="-45" dirty="0">
                <a:solidFill>
                  <a:srgbClr val="542F8E"/>
                </a:solidFill>
                <a:latin typeface="Calibri"/>
                <a:cs typeface="Calibri"/>
              </a:rPr>
              <a:t>.py</a:t>
            </a:r>
            <a:r>
              <a:rPr sz="2400" spc="-45" dirty="0">
                <a:latin typeface="Calibri"/>
                <a:cs typeface="Calibri"/>
              </a:rPr>
              <a:t>”,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momento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conectados, </a:t>
            </a:r>
            <a:r>
              <a:rPr sz="2400" dirty="0">
                <a:latin typeface="Calibri"/>
                <a:cs typeface="Calibri"/>
              </a:rPr>
              <a:t>eles </a:t>
            </a:r>
            <a:r>
              <a:rPr sz="2400" spc="-10" dirty="0">
                <a:latin typeface="Calibri"/>
                <a:cs typeface="Calibri"/>
              </a:rPr>
              <a:t>abrem </a:t>
            </a:r>
            <a:r>
              <a:rPr sz="2400" spc="-15" dirty="0">
                <a:latin typeface="Calibri"/>
                <a:cs typeface="Calibri"/>
              </a:rPr>
              <a:t>novas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possibilidades 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4915" y="1353311"/>
            <a:ext cx="6387465" cy="5099685"/>
            <a:chOff x="5804915" y="1353311"/>
            <a:chExt cx="6387465" cy="50996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4915" y="1353311"/>
              <a:ext cx="6387084" cy="33299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535" y="3479291"/>
              <a:ext cx="3105912" cy="2973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6307" y="3560063"/>
              <a:ext cx="3003804" cy="28712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283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1426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0468" y="0"/>
            <a:ext cx="6161532" cy="6057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285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2812160"/>
            <a:ext cx="4507865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extrairemos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módulo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exemplo_funcoes.py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cálculo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518615"/>
            <a:ext cx="45065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5194" algn="l"/>
                <a:tab pos="1978660" algn="l"/>
                <a:tab pos="2626360" algn="l"/>
                <a:tab pos="4066540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m</a:t>
            </a:r>
            <a:r>
              <a:rPr sz="2400" spc="-20" dirty="0">
                <a:latin typeface="Calibri"/>
                <a:cs typeface="Calibri"/>
              </a:rPr>
              <a:t>ó</a:t>
            </a:r>
            <a:r>
              <a:rPr sz="2400" spc="-5" dirty="0">
                <a:latin typeface="Calibri"/>
                <a:cs typeface="Calibri"/>
              </a:rPr>
              <a:t>dul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necessários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ambos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estejam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1745" y="2616149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627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nosso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250694"/>
            <a:ext cx="45072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  <a:tabLst>
                <a:tab pos="1160780" algn="l"/>
                <a:tab pos="2159635" algn="l"/>
                <a:tab pos="2721610" algn="l"/>
                <a:tab pos="3445510" algn="l"/>
              </a:tabLst>
            </a:pPr>
            <a:r>
              <a:rPr sz="2400" dirty="0">
                <a:latin typeface="Calibri"/>
                <a:cs typeface="Calibri"/>
              </a:rPr>
              <a:t>mes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e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módulo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3354" y="3029839"/>
            <a:ext cx="296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3100" algn="l"/>
                <a:tab pos="1228090" algn="l"/>
                <a:tab pos="1589405" algn="l"/>
                <a:tab pos="2651760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culo	</a:t>
            </a:r>
            <a:r>
              <a:rPr sz="2400" spc="-1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2616149"/>
            <a:ext cx="1348105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salvando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.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  média.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141089"/>
            <a:ext cx="45065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400" spc="-5" dirty="0">
                <a:latin typeface="Calibri"/>
                <a:cs typeface="Calibri"/>
              </a:rPr>
              <a:t>“func” possui </a:t>
            </a:r>
            <a:r>
              <a:rPr sz="2400" spc="-10" dirty="0">
                <a:latin typeface="Calibri"/>
                <a:cs typeface="Calibri"/>
              </a:rPr>
              <a:t>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extraídas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anterior.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96000" y="0"/>
            <a:ext cx="6096000" cy="5803900"/>
            <a:chOff x="6096000" y="0"/>
            <a:chExt cx="6096000" cy="58039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7523" y="0"/>
              <a:ext cx="6094476" cy="1792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2089404"/>
              <a:ext cx="6094476" cy="371398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286</a:t>
            </a:fld>
            <a:endParaRPr spc="-5" dirty="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Módulos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673" y="1531111"/>
            <a:ext cx="46164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módulo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exemplo_funcoes.py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”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10" dirty="0">
                <a:latin typeface="Calibri"/>
                <a:cs typeface="Calibri"/>
              </a:rPr>
              <a:t>salvo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mesma </a:t>
            </a:r>
            <a:r>
              <a:rPr sz="2400" spc="-15" dirty="0">
                <a:latin typeface="Calibri"/>
                <a:cs typeface="Calibri"/>
              </a:rPr>
              <a:t>pasta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func.py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7472" y="0"/>
            <a:ext cx="11844655" cy="6227445"/>
            <a:chOff x="347472" y="0"/>
            <a:chExt cx="11844655" cy="62274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6816" y="0"/>
              <a:ext cx="6425184" cy="46390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472" y="3000755"/>
              <a:ext cx="5318760" cy="32263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287</a:t>
            </a:fld>
            <a:endParaRPr spc="-5" dirty="0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Módulos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215390"/>
            <a:ext cx="5814060" cy="1180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exemplo_funcoes.py </a:t>
            </a:r>
            <a:r>
              <a:rPr sz="2400" spc="-10" dirty="0">
                <a:latin typeface="Calibri"/>
                <a:cs typeface="Calibri"/>
              </a:rPr>
              <a:t>possa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linkar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</a:t>
            </a:r>
            <a:r>
              <a:rPr sz="2400" dirty="0">
                <a:latin typeface="Calibri"/>
                <a:cs typeface="Calibri"/>
              </a:rPr>
              <a:t> “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func.py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usarmos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import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nome_módulo.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1743455"/>
            <a:ext cx="11783695" cy="5114925"/>
            <a:chOff x="408431" y="1743455"/>
            <a:chExt cx="11783695" cy="5114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2647186"/>
              <a:ext cx="6323076" cy="42108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2863" y="1743455"/>
              <a:ext cx="5279135" cy="180746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288</a:t>
            </a:fld>
            <a:endParaRPr spc="-5" dirty="0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278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Calibri"/>
              <a:cs typeface="Calibri"/>
            </a:endParaRPr>
          </a:p>
          <a:p>
            <a:pPr marL="12700" marR="535305" algn="just">
              <a:lnSpc>
                <a:spcPct val="100499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math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matemático,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modelo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math.ceil()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arredondamento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cima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01011"/>
            <a:ext cx="11864340" cy="4265930"/>
            <a:chOff x="327659" y="2001011"/>
            <a:chExt cx="11864340" cy="42659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536" y="2001011"/>
              <a:ext cx="5998464" cy="26639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4745735"/>
              <a:ext cx="5265420" cy="15209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289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670684"/>
            <a:ext cx="498983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Exemplo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um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desenvolvido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 Assembly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mostra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tela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frase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Hello</a:t>
            </a:r>
            <a:r>
              <a:rPr sz="2400" b="1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542F8E"/>
                </a:solidFill>
                <a:latin typeface="Calibri"/>
                <a:cs typeface="Calibri"/>
              </a:rPr>
              <a:t>World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passar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tempo,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surgiram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nível,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cuja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aproxima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humana.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citar</a:t>
            </a:r>
            <a:r>
              <a:rPr sz="2400" spc="-5" dirty="0">
                <a:latin typeface="Calibri"/>
                <a:cs typeface="Calibri"/>
              </a:rPr>
              <a:t> algumas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temos: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Pascal, </a:t>
            </a:r>
            <a:r>
              <a:rPr sz="2400" spc="-10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e C </a:t>
            </a:r>
            <a:r>
              <a:rPr sz="2400" spc="-10" dirty="0">
                <a:latin typeface="Calibri"/>
                <a:cs typeface="Calibri"/>
              </a:rPr>
              <a:t>(também considerada 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médio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nível).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176" y="1618488"/>
            <a:ext cx="6031991" cy="4279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4246" y="6562445"/>
            <a:ext cx="488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0214" y="2403805"/>
            <a:ext cx="2802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5005" algn="l"/>
                <a:tab pos="262763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</a:t>
            </a:r>
            <a:r>
              <a:rPr sz="2800" spc="-65" dirty="0">
                <a:solidFill>
                  <a:srgbClr val="542F8E"/>
                </a:solidFill>
                <a:latin typeface="Calibri"/>
                <a:cs typeface="Calibri"/>
              </a:rPr>
              <a:t>.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1673" y="2834132"/>
            <a:ext cx="2549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862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arredondamento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454402"/>
            <a:ext cx="1834514" cy="11366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  <a:tabLst>
                <a:tab pos="542925" algn="l"/>
                <a:tab pos="1467485" algn="l"/>
              </a:tabLst>
            </a:pPr>
            <a:r>
              <a:rPr sz="2400" dirty="0">
                <a:latin typeface="Calibri"/>
                <a:cs typeface="Calibri"/>
              </a:rPr>
              <a:t>O	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ári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 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baixo.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359153"/>
            <a:ext cx="514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7927" y="2109216"/>
            <a:ext cx="11244580" cy="3880485"/>
            <a:chOff x="947927" y="2109216"/>
            <a:chExt cx="11244580" cy="38804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2" y="2109216"/>
              <a:ext cx="6350508" cy="27233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927" y="4317492"/>
              <a:ext cx="3569208" cy="16718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290</a:t>
            </a:fld>
            <a:endParaRPr spc="-5" dirty="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 marR="539750">
              <a:lnSpc>
                <a:spcPct val="100899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math.fsum()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soma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tuplas.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8991" y="2200655"/>
            <a:ext cx="11113135" cy="4247515"/>
            <a:chOff x="1078991" y="2200655"/>
            <a:chExt cx="11113135" cy="4247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2744" y="2200655"/>
              <a:ext cx="6239255" cy="3525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4226051"/>
              <a:ext cx="3489960" cy="22219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291</a:t>
            </a:fld>
            <a:endParaRPr spc="-5" dirty="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 marR="537845">
              <a:lnSpc>
                <a:spcPct val="100899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math.sqrt()</a:t>
            </a:r>
            <a:r>
              <a:rPr sz="2800" spc="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cálculo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raiz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quadrada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392679"/>
            <a:ext cx="11783695" cy="3784600"/>
            <a:chOff x="408431" y="2392679"/>
            <a:chExt cx="11783695" cy="3784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584" y="2392679"/>
              <a:ext cx="6757415" cy="2630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206239"/>
              <a:ext cx="4157472" cy="19705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292</a:t>
            </a:fld>
            <a:endParaRPr spc="-5" dirty="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467" y="4398264"/>
            <a:ext cx="11599164" cy="15605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59153"/>
            <a:ext cx="5147945" cy="231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Calibri"/>
              <a:cs typeface="Calibri"/>
            </a:endParaRPr>
          </a:p>
          <a:p>
            <a:pPr marL="12700" marR="31813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dirty="0">
                <a:latin typeface="Calibri"/>
                <a:cs typeface="Calibri"/>
              </a:rPr>
              <a:t> módulos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tempo,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time.localtime()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trará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hora</a:t>
            </a:r>
            <a:r>
              <a:rPr sz="2400" spc="-5" dirty="0">
                <a:latin typeface="Calibri"/>
                <a:cs typeface="Calibri"/>
              </a:rPr>
              <a:t> local.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5811" y="1414272"/>
            <a:ext cx="6076188" cy="2575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293</a:t>
            </a:fld>
            <a:endParaRPr spc="-5" dirty="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576525"/>
            <a:ext cx="2319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.lo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9750" y="2626816"/>
            <a:ext cx="1183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podemos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167225"/>
            <a:ext cx="5017135" cy="8515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470"/>
              </a:spcBef>
              <a:tabLst>
                <a:tab pos="1043305" algn="l"/>
                <a:tab pos="1951989" algn="l"/>
                <a:tab pos="3279775" algn="l"/>
                <a:tab pos="4036060" algn="l"/>
              </a:tabLst>
            </a:pPr>
            <a:r>
              <a:rPr sz="2400" spc="-10" dirty="0">
                <a:latin typeface="Calibri"/>
                <a:cs typeface="Calibri"/>
              </a:rPr>
              <a:t>Note	</a:t>
            </a:r>
            <a:r>
              <a:rPr sz="2400" spc="-5" dirty="0">
                <a:latin typeface="Calibri"/>
                <a:cs typeface="Calibri"/>
              </a:rPr>
              <a:t>que	</a:t>
            </a:r>
            <a:r>
              <a:rPr sz="2400" spc="-25" dirty="0">
                <a:latin typeface="Calibri"/>
                <a:cs typeface="Calibri"/>
              </a:rPr>
              <a:t>através	</a:t>
            </a:r>
            <a:r>
              <a:rPr sz="2400" spc="-5" dirty="0">
                <a:latin typeface="Calibri"/>
                <a:cs typeface="Calibri"/>
              </a:rPr>
              <a:t>do	</a:t>
            </a:r>
            <a:r>
              <a:rPr sz="2400" spc="-10" dirty="0">
                <a:latin typeface="Calibri"/>
                <a:cs typeface="Calibri"/>
              </a:rPr>
              <a:t>módulo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2400" spc="-15" dirty="0">
                <a:latin typeface="Calibri"/>
                <a:cs typeface="Calibri"/>
              </a:rPr>
              <a:t>extrair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006978"/>
            <a:ext cx="5013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mais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minutos,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segundos,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1359153"/>
            <a:ext cx="514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9744" y="2240279"/>
            <a:ext cx="11192510" cy="4478020"/>
            <a:chOff x="999744" y="2240279"/>
            <a:chExt cx="11192510" cy="44780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44" y="3976115"/>
              <a:ext cx="9412224" cy="27416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728" y="2240279"/>
              <a:ext cx="5986272" cy="110947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294</a:t>
            </a:fld>
            <a:endParaRPr spc="-5" dirty="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62276"/>
            <a:ext cx="8055609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15" dirty="0">
                <a:latin typeface="Calibri"/>
                <a:cs typeface="Calibri"/>
              </a:rPr>
              <a:t>vantagens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utilizarmos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módulos?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média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aritmética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dirty="0">
                <a:latin typeface="Calibri"/>
                <a:cs typeface="Calibri"/>
              </a:rPr>
              <a:t> 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(chamado)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através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outro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30607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área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triângulo,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importado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(chamado)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através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5" dirty="0">
                <a:latin typeface="Calibri"/>
                <a:cs typeface="Calibri"/>
              </a:rPr>
              <a:t>outro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57755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379" y="2158111"/>
            <a:ext cx="480885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5. </a:t>
            </a: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faça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cálculo do </a:t>
            </a:r>
            <a:r>
              <a:rPr sz="2200" spc="-5" dirty="0">
                <a:latin typeface="Calibri"/>
                <a:cs typeface="Calibri"/>
              </a:rPr>
              <a:t> IMC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(Índice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Massa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Corporal),</a:t>
            </a:r>
            <a:r>
              <a:rPr sz="2200" spc="-5" dirty="0">
                <a:latin typeface="Calibri"/>
                <a:cs typeface="Calibri"/>
              </a:rPr>
              <a:t> 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for fazer </a:t>
            </a:r>
            <a:r>
              <a:rPr sz="2200" spc="-5" dirty="0">
                <a:latin typeface="Calibri"/>
                <a:cs typeface="Calibri"/>
              </a:rPr>
              <a:t>a chamada desse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classificar </a:t>
            </a:r>
            <a:r>
              <a:rPr sz="2200" spc="-25" dirty="0">
                <a:latin typeface="Calibri"/>
                <a:cs typeface="Calibri"/>
              </a:rPr>
              <a:t>através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retornado </a:t>
            </a:r>
            <a:r>
              <a:rPr sz="2200" dirty="0">
                <a:latin typeface="Calibri"/>
                <a:cs typeface="Calibri"/>
              </a:rPr>
              <a:t>se </a:t>
            </a:r>
            <a:r>
              <a:rPr sz="2200" spc="-5" dirty="0">
                <a:latin typeface="Calibri"/>
                <a:cs typeface="Calibri"/>
              </a:rPr>
              <a:t>a pessoa </a:t>
            </a:r>
            <a:r>
              <a:rPr sz="2200" spc="-15" dirty="0">
                <a:latin typeface="Calibri"/>
                <a:cs typeface="Calibri"/>
              </a:rPr>
              <a:t>está </a:t>
            </a:r>
            <a:r>
              <a:rPr sz="2200" dirty="0">
                <a:latin typeface="Calibri"/>
                <a:cs typeface="Calibri"/>
              </a:rPr>
              <a:t>ou </a:t>
            </a:r>
            <a:r>
              <a:rPr sz="2200" spc="-10" dirty="0">
                <a:latin typeface="Calibri"/>
                <a:cs typeface="Calibri"/>
              </a:rPr>
              <a:t>não </a:t>
            </a:r>
            <a:r>
              <a:rPr sz="2200" spc="-5" dirty="0">
                <a:latin typeface="Calibri"/>
                <a:cs typeface="Calibri"/>
              </a:rPr>
              <a:t>acima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 peso.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IMC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= </a:t>
            </a:r>
            <a:r>
              <a:rPr sz="2200" spc="-10" dirty="0">
                <a:latin typeface="Calibri"/>
                <a:cs typeface="Calibri"/>
              </a:rPr>
              <a:t>peso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altura²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06567" y="1688592"/>
            <a:ext cx="6885940" cy="4407535"/>
            <a:chOff x="5306567" y="1688592"/>
            <a:chExt cx="6885940" cy="4407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6" y="1688592"/>
              <a:ext cx="3049524" cy="3672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6567" y="2007108"/>
              <a:ext cx="3601211" cy="40888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16488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506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06851" y="5394959"/>
              <a:ext cx="6155690" cy="1391920"/>
            </a:xfrm>
            <a:custGeom>
              <a:avLst/>
              <a:gdLst/>
              <a:ahLst/>
              <a:cxnLst/>
              <a:rect l="l" t="t" r="r" b="b"/>
              <a:pathLst>
                <a:path w="6155690" h="1391920">
                  <a:moveTo>
                    <a:pt x="6155436" y="0"/>
                  </a:moveTo>
                  <a:lnTo>
                    <a:pt x="0" y="0"/>
                  </a:lnTo>
                  <a:lnTo>
                    <a:pt x="0" y="1391411"/>
                  </a:lnTo>
                  <a:lnTo>
                    <a:pt x="6155436" y="1391411"/>
                  </a:lnTo>
                  <a:lnTo>
                    <a:pt x="6155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6851" y="5394959"/>
              <a:ext cx="6155690" cy="1391920"/>
            </a:xfrm>
            <a:custGeom>
              <a:avLst/>
              <a:gdLst/>
              <a:ahLst/>
              <a:cxnLst/>
              <a:rect l="l" t="t" r="r" b="b"/>
              <a:pathLst>
                <a:path w="6155690" h="1391920">
                  <a:moveTo>
                    <a:pt x="0" y="1391411"/>
                  </a:moveTo>
                  <a:lnTo>
                    <a:pt x="6155436" y="1391411"/>
                  </a:lnTo>
                  <a:lnTo>
                    <a:pt x="6155436" y="0"/>
                  </a:lnTo>
                  <a:lnTo>
                    <a:pt x="0" y="0"/>
                  </a:lnTo>
                  <a:lnTo>
                    <a:pt x="0" y="139141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1604" y="5345988"/>
            <a:ext cx="580898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 indent="1911350">
              <a:lnSpc>
                <a:spcPts val="3890"/>
              </a:lnSpc>
              <a:spcBef>
                <a:spcPts val="590"/>
              </a:spcBef>
            </a:pPr>
            <a:r>
              <a:rPr sz="3600" spc="-5" dirty="0">
                <a:solidFill>
                  <a:srgbClr val="000000"/>
                </a:solidFill>
              </a:rPr>
              <a:t>Disciplina: 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Fundamentos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de</a:t>
            </a:r>
            <a:r>
              <a:rPr sz="3600" spc="-15" dirty="0">
                <a:solidFill>
                  <a:srgbClr val="000000"/>
                </a:solidFill>
              </a:rPr>
              <a:t> Programação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279" y="6573113"/>
            <a:ext cx="5240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https://pixabay.com/pt/illustrations/brasil-bandeira-m%c3%a3o-paz-vit%c3%b3ria-641381/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149602"/>
            <a:ext cx="4989830" cy="27781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65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Portugol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pseudolinguagem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criada </a:t>
            </a:r>
            <a:r>
              <a:rPr sz="2400" spc="-5" dirty="0">
                <a:latin typeface="Calibri"/>
                <a:cs typeface="Calibri"/>
              </a:rPr>
              <a:t>pelos </a:t>
            </a:r>
            <a:r>
              <a:rPr sz="2400" spc="-15" dirty="0">
                <a:latin typeface="Calibri"/>
                <a:cs typeface="Calibri"/>
              </a:rPr>
              <a:t>professores </a:t>
            </a:r>
            <a:r>
              <a:rPr sz="2400" spc="-10" dirty="0">
                <a:latin typeface="Calibri"/>
                <a:cs typeface="Calibri"/>
              </a:rPr>
              <a:t>Antônio </a:t>
            </a:r>
            <a:r>
              <a:rPr sz="2400" spc="-5" dirty="0">
                <a:latin typeface="Calibri"/>
                <a:cs typeface="Calibri"/>
              </a:rPr>
              <a:t>Carlos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Nicolodi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Antônio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Mannso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1986.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ensino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países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língua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portuguesa.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8580" y="761998"/>
            <a:ext cx="3076955" cy="60959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994103"/>
            <a:ext cx="4991100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código-fonte</a:t>
            </a:r>
            <a:r>
              <a:rPr sz="3600" spc="1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texto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escrito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9707" y="3283661"/>
            <a:ext cx="1137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impostas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283661"/>
            <a:ext cx="36950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5965" algn="l"/>
                <a:tab pos="1557655" algn="l"/>
                <a:tab pos="2469515" algn="l"/>
                <a:tab pos="2919095" algn="l"/>
              </a:tabLst>
            </a:pPr>
            <a:r>
              <a:rPr sz="2400" spc="-5" dirty="0">
                <a:latin typeface="Calibri"/>
                <a:cs typeface="Calibri"/>
              </a:rPr>
              <a:t>Ess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segu</a:t>
            </a:r>
            <a:r>
              <a:rPr sz="2400" dirty="0">
                <a:latin typeface="Calibri"/>
                <a:cs typeface="Calibri"/>
              </a:rPr>
              <a:t>e	as	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10895" algn="l"/>
                <a:tab pos="2443480" algn="l"/>
              </a:tabLst>
            </a:pPr>
            <a:r>
              <a:rPr sz="2400" spc="-5" dirty="0">
                <a:latin typeface="Calibri"/>
                <a:cs typeface="Calibri"/>
              </a:rPr>
              <a:t>pela	linguagem,	</a:t>
            </a:r>
            <a:r>
              <a:rPr sz="2400" spc="-15" dirty="0">
                <a:latin typeface="Calibri"/>
                <a:cs typeface="Calibri"/>
              </a:rPr>
              <a:t>como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6029" y="3650107"/>
            <a:ext cx="159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81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ta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015867"/>
            <a:ext cx="2637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comandos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1775460"/>
            <a:ext cx="5687568" cy="37932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28815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2057"/>
            <a:ext cx="4249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436114"/>
            <a:ext cx="5614035" cy="300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Trata-se </a:t>
            </a:r>
            <a:r>
              <a:rPr sz="2400" spc="-5" dirty="0">
                <a:latin typeface="Calibri"/>
                <a:cs typeface="Calibri"/>
              </a:rPr>
              <a:t>de uma sequência de </a:t>
            </a:r>
            <a:r>
              <a:rPr sz="2400" spc="-10" dirty="0">
                <a:latin typeface="Calibri"/>
                <a:cs typeface="Calibri"/>
              </a:rPr>
              <a:t>instruções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máquina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(códigos</a:t>
            </a:r>
            <a:r>
              <a:rPr sz="2400" spc="-5" dirty="0">
                <a:latin typeface="Calibri"/>
                <a:cs typeface="Calibri"/>
              </a:rPr>
              <a:t> binários)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inteligível ao computador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muito difícil (ou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quase </a:t>
            </a:r>
            <a:r>
              <a:rPr sz="2400" spc="-10" dirty="0">
                <a:latin typeface="Calibri"/>
                <a:cs typeface="Calibri"/>
              </a:rPr>
              <a:t>impossível) </a:t>
            </a:r>
            <a:r>
              <a:rPr sz="2400" spc="-5" dirty="0">
                <a:latin typeface="Calibri"/>
                <a:cs typeface="Calibri"/>
              </a:rPr>
              <a:t>de ser entendido por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humano.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libri"/>
              <a:cs typeface="Calibri"/>
            </a:endParaRPr>
          </a:p>
          <a:p>
            <a:pPr marL="12700" marR="8255" algn="just">
              <a:lnSpc>
                <a:spcPts val="325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Esse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criado por dois </a:t>
            </a:r>
            <a:r>
              <a:rPr sz="2400" spc="-10" dirty="0">
                <a:latin typeface="Calibri"/>
                <a:cs typeface="Calibri"/>
              </a:rPr>
              <a:t>processos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diferentes: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interpretação</a:t>
            </a:r>
            <a:r>
              <a:rPr sz="2800" b="1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compilação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835" y="1487424"/>
            <a:ext cx="5503164" cy="41117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28815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957829"/>
            <a:ext cx="54597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46075" algn="l"/>
                <a:tab pos="2047239" algn="l"/>
                <a:tab pos="2499995" algn="l"/>
                <a:tab pos="3835400" algn="l"/>
                <a:tab pos="411861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ódi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o-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ama	é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tido  em </a:t>
            </a:r>
            <a:r>
              <a:rPr sz="2400" spc="-5" dirty="0">
                <a:latin typeface="Calibri"/>
                <a:cs typeface="Calibri"/>
              </a:rPr>
              <a:t>linguagem de </a:t>
            </a:r>
            <a:r>
              <a:rPr sz="2400" dirty="0">
                <a:latin typeface="Calibri"/>
                <a:cs typeface="Calibri"/>
              </a:rPr>
              <a:t>máquina à </a:t>
            </a:r>
            <a:r>
              <a:rPr sz="2400" spc="-5" dirty="0">
                <a:latin typeface="Calibri"/>
                <a:cs typeface="Calibri"/>
              </a:rPr>
              <a:t>medida 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5" dirty="0">
                <a:latin typeface="Calibri"/>
                <a:cs typeface="Calibri"/>
              </a:rPr>
              <a:t>executado.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421251"/>
            <a:ext cx="54603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linguagem de </a:t>
            </a:r>
            <a:r>
              <a:rPr sz="2400" dirty="0">
                <a:latin typeface="Calibri"/>
                <a:cs typeface="Calibri"/>
              </a:rPr>
              <a:t>máquina é a </a:t>
            </a:r>
            <a:r>
              <a:rPr sz="2400" spc="-10" dirty="0">
                <a:latin typeface="Calibri"/>
                <a:cs typeface="Calibri"/>
              </a:rPr>
              <a:t>única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realmente </a:t>
            </a:r>
            <a:r>
              <a:rPr sz="2400" spc="-5" dirty="0">
                <a:latin typeface="Calibri"/>
                <a:cs typeface="Calibri"/>
              </a:rPr>
              <a:t>entende, </a:t>
            </a:r>
            <a:r>
              <a:rPr sz="2400" dirty="0">
                <a:latin typeface="Calibri"/>
                <a:cs typeface="Calibri"/>
              </a:rPr>
              <a:t>já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combinação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378458"/>
            <a:ext cx="8471535" cy="1275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965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Interpretação</a:t>
            </a:r>
            <a:endParaRPr sz="3600">
              <a:latin typeface="Calibri"/>
              <a:cs typeface="Calibri"/>
            </a:endParaRPr>
          </a:p>
          <a:p>
            <a:pPr marR="5080" algn="r">
              <a:lnSpc>
                <a:spcPts val="2545"/>
              </a:lnSpc>
              <a:tabLst>
                <a:tab pos="362585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conversão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36811" y="2262327"/>
            <a:ext cx="1466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52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	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efetuada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2142" y="2628646"/>
            <a:ext cx="227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557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esc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2142" y="2994405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388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lingua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5180" y="2262327"/>
            <a:ext cx="20097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7740" algn="r">
              <a:lnSpc>
                <a:spcPct val="100000"/>
              </a:lnSpc>
              <a:spcBef>
                <a:spcPts val="100"/>
              </a:spcBef>
              <a:tabLst>
                <a:tab pos="1593215" algn="l"/>
                <a:tab pos="163385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 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lme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4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em 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		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2142" y="3359861"/>
            <a:ext cx="3383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denominado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interpretador.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2142" y="4092067"/>
            <a:ext cx="447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Ele</a:t>
            </a:r>
            <a:r>
              <a:rPr sz="2400" spc="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lê</a:t>
            </a:r>
            <a:r>
              <a:rPr sz="2400" spc="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código-fonte</a:t>
            </a:r>
            <a:r>
              <a:rPr sz="2400" spc="8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r>
              <a:rPr sz="2400" spc="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400" spc="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2142" y="4457827"/>
            <a:ext cx="447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  <a:tab pos="1798955" algn="l"/>
                <a:tab pos="2536190" algn="l"/>
                <a:tab pos="3193415" algn="l"/>
                <a:tab pos="4081779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odifi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2142" y="4823282"/>
            <a:ext cx="4250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executado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pelo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microprocessador.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28517" y="2014473"/>
            <a:ext cx="6376670" cy="3843020"/>
          </a:xfrm>
          <a:custGeom>
            <a:avLst/>
            <a:gdLst/>
            <a:ahLst/>
            <a:cxnLst/>
            <a:rect l="l" t="t" r="r" b="b"/>
            <a:pathLst>
              <a:path w="6376670" h="3843020">
                <a:moveTo>
                  <a:pt x="12700" y="3607473"/>
                </a:moveTo>
                <a:lnTo>
                  <a:pt x="0" y="3607473"/>
                </a:lnTo>
                <a:lnTo>
                  <a:pt x="0" y="3842410"/>
                </a:lnTo>
                <a:lnTo>
                  <a:pt x="3425062" y="3842410"/>
                </a:lnTo>
                <a:lnTo>
                  <a:pt x="3425062" y="3836060"/>
                </a:lnTo>
                <a:lnTo>
                  <a:pt x="12700" y="3836060"/>
                </a:lnTo>
                <a:lnTo>
                  <a:pt x="6350" y="3829710"/>
                </a:lnTo>
                <a:lnTo>
                  <a:pt x="12700" y="3829710"/>
                </a:lnTo>
                <a:lnTo>
                  <a:pt x="12700" y="3607473"/>
                </a:lnTo>
                <a:close/>
              </a:path>
              <a:path w="6376670" h="3843020">
                <a:moveTo>
                  <a:pt x="12700" y="3829710"/>
                </a:moveTo>
                <a:lnTo>
                  <a:pt x="6350" y="3829710"/>
                </a:lnTo>
                <a:lnTo>
                  <a:pt x="12700" y="3836060"/>
                </a:lnTo>
                <a:lnTo>
                  <a:pt x="12700" y="3829710"/>
                </a:lnTo>
                <a:close/>
              </a:path>
              <a:path w="6376670" h="3843020">
                <a:moveTo>
                  <a:pt x="3412362" y="3829710"/>
                </a:moveTo>
                <a:lnTo>
                  <a:pt x="12700" y="3829710"/>
                </a:lnTo>
                <a:lnTo>
                  <a:pt x="12700" y="3836060"/>
                </a:lnTo>
                <a:lnTo>
                  <a:pt x="3412362" y="3836060"/>
                </a:lnTo>
                <a:lnTo>
                  <a:pt x="3412362" y="3829710"/>
                </a:lnTo>
                <a:close/>
              </a:path>
              <a:path w="6376670" h="3843020">
                <a:moveTo>
                  <a:pt x="6344920" y="0"/>
                </a:moveTo>
                <a:lnTo>
                  <a:pt x="3412362" y="0"/>
                </a:lnTo>
                <a:lnTo>
                  <a:pt x="3412362" y="3836060"/>
                </a:lnTo>
                <a:lnTo>
                  <a:pt x="3418712" y="3829710"/>
                </a:lnTo>
                <a:lnTo>
                  <a:pt x="3425062" y="3829710"/>
                </a:lnTo>
                <a:lnTo>
                  <a:pt x="3425062" y="12700"/>
                </a:lnTo>
                <a:lnTo>
                  <a:pt x="3418712" y="12700"/>
                </a:lnTo>
                <a:lnTo>
                  <a:pt x="3425062" y="6350"/>
                </a:lnTo>
                <a:lnTo>
                  <a:pt x="6344920" y="6350"/>
                </a:lnTo>
                <a:lnTo>
                  <a:pt x="6344920" y="0"/>
                </a:lnTo>
                <a:close/>
              </a:path>
              <a:path w="6376670" h="3843020">
                <a:moveTo>
                  <a:pt x="3425062" y="3829710"/>
                </a:moveTo>
                <a:lnTo>
                  <a:pt x="3418712" y="3829710"/>
                </a:lnTo>
                <a:lnTo>
                  <a:pt x="3412362" y="3836060"/>
                </a:lnTo>
                <a:lnTo>
                  <a:pt x="3425062" y="3836060"/>
                </a:lnTo>
                <a:lnTo>
                  <a:pt x="3425062" y="3829710"/>
                </a:lnTo>
                <a:close/>
              </a:path>
              <a:path w="6376670" h="3843020">
                <a:moveTo>
                  <a:pt x="6332220" y="158750"/>
                </a:moveTo>
                <a:lnTo>
                  <a:pt x="6300470" y="158750"/>
                </a:lnTo>
                <a:lnTo>
                  <a:pt x="6338570" y="234950"/>
                </a:lnTo>
                <a:lnTo>
                  <a:pt x="6370320" y="171450"/>
                </a:lnTo>
                <a:lnTo>
                  <a:pt x="6332220" y="171450"/>
                </a:lnTo>
                <a:lnTo>
                  <a:pt x="6332220" y="158750"/>
                </a:lnTo>
                <a:close/>
              </a:path>
              <a:path w="6376670" h="3843020">
                <a:moveTo>
                  <a:pt x="6332220" y="6350"/>
                </a:moveTo>
                <a:lnTo>
                  <a:pt x="6332220" y="171450"/>
                </a:lnTo>
                <a:lnTo>
                  <a:pt x="6344920" y="171450"/>
                </a:lnTo>
                <a:lnTo>
                  <a:pt x="6344920" y="12700"/>
                </a:lnTo>
                <a:lnTo>
                  <a:pt x="6338570" y="12700"/>
                </a:lnTo>
                <a:lnTo>
                  <a:pt x="6332220" y="6350"/>
                </a:lnTo>
                <a:close/>
              </a:path>
              <a:path w="6376670" h="3843020">
                <a:moveTo>
                  <a:pt x="6376670" y="158750"/>
                </a:moveTo>
                <a:lnTo>
                  <a:pt x="6344920" y="158750"/>
                </a:lnTo>
                <a:lnTo>
                  <a:pt x="6344920" y="171450"/>
                </a:lnTo>
                <a:lnTo>
                  <a:pt x="6370320" y="171450"/>
                </a:lnTo>
                <a:lnTo>
                  <a:pt x="6376670" y="158750"/>
                </a:lnTo>
                <a:close/>
              </a:path>
              <a:path w="6376670" h="3843020">
                <a:moveTo>
                  <a:pt x="3425062" y="6350"/>
                </a:moveTo>
                <a:lnTo>
                  <a:pt x="3418712" y="12700"/>
                </a:lnTo>
                <a:lnTo>
                  <a:pt x="3425062" y="12700"/>
                </a:lnTo>
                <a:lnTo>
                  <a:pt x="3425062" y="6350"/>
                </a:lnTo>
                <a:close/>
              </a:path>
              <a:path w="6376670" h="3843020">
                <a:moveTo>
                  <a:pt x="6332220" y="6350"/>
                </a:moveTo>
                <a:lnTo>
                  <a:pt x="3425062" y="6350"/>
                </a:lnTo>
                <a:lnTo>
                  <a:pt x="3425062" y="12700"/>
                </a:lnTo>
                <a:lnTo>
                  <a:pt x="6332220" y="12700"/>
                </a:lnTo>
                <a:lnTo>
                  <a:pt x="6332220" y="6350"/>
                </a:lnTo>
                <a:close/>
              </a:path>
              <a:path w="6376670" h="3843020">
                <a:moveTo>
                  <a:pt x="6344920" y="6350"/>
                </a:moveTo>
                <a:lnTo>
                  <a:pt x="6332220" y="6350"/>
                </a:lnTo>
                <a:lnTo>
                  <a:pt x="6338570" y="12700"/>
                </a:lnTo>
                <a:lnTo>
                  <a:pt x="6344920" y="12700"/>
                </a:lnTo>
                <a:lnTo>
                  <a:pt x="634492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8458"/>
            <a:ext cx="3308985" cy="995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Compilação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57829"/>
            <a:ext cx="8458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8784" algn="l"/>
              </a:tabLst>
            </a:pPr>
            <a:r>
              <a:rPr sz="2400" dirty="0">
                <a:latin typeface="Calibri"/>
                <a:cs typeface="Calibri"/>
              </a:rPr>
              <a:t>Já	</a:t>
            </a:r>
            <a:r>
              <a:rPr sz="2400" spc="-1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716" y="2957829"/>
            <a:ext cx="4453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3840" algn="l"/>
                <a:tab pos="3187700" algn="l"/>
                <a:tab pos="3528695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20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mpilados,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ódi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323590"/>
            <a:ext cx="54597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93775" algn="l"/>
                <a:tab pos="1472565" algn="l"/>
                <a:tab pos="3395979" algn="l"/>
                <a:tab pos="504952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é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tido	</a:t>
            </a:r>
            <a:r>
              <a:rPr sz="2400" spc="5" dirty="0">
                <a:latin typeface="Calibri"/>
                <a:cs typeface="Calibri"/>
              </a:rPr>
              <a:t>em 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 máquina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única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vez.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  <a:tabLst>
                <a:tab pos="368935" algn="l"/>
                <a:tab pos="1614170" algn="l"/>
                <a:tab pos="2242185" algn="l"/>
                <a:tab pos="3191510" algn="l"/>
                <a:tab pos="3883660" algn="l"/>
                <a:tab pos="52933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ft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65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et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essa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sã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é  chamado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compilador.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835" y="1487424"/>
            <a:ext cx="5503164" cy="41117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2057"/>
            <a:ext cx="187261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Algoritmo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446985"/>
            <a:ext cx="5461000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algoritmo,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nada</a:t>
            </a:r>
            <a:r>
              <a:rPr sz="2400" dirty="0">
                <a:latin typeface="Calibri"/>
                <a:cs typeface="Calibri"/>
              </a:rPr>
              <a:t> mais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instruções,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algoritmos</a:t>
            </a:r>
            <a:r>
              <a:rPr sz="2400" spc="-5" dirty="0">
                <a:latin typeface="Calibri"/>
                <a:cs typeface="Calibri"/>
              </a:rPr>
              <a:t> ajudam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resolver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problemas,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para tanto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utilizada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lógica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encontrar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4656" y="1533144"/>
            <a:ext cx="4657344" cy="4306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0057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https://pixabay.com/pt/illustrations/bola-bin%c3%a1rio-dados-de-computador-63527/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134" y="1446656"/>
            <a:ext cx="4540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VISUALG</a:t>
            </a:r>
            <a:r>
              <a:rPr sz="2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interpretador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3211" y="1876425"/>
            <a:ext cx="193928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9720">
              <a:lnSpc>
                <a:spcPct val="100000"/>
              </a:lnSpc>
              <a:spcBef>
                <a:spcPts val="100"/>
              </a:spcBef>
              <a:tabLst>
                <a:tab pos="1615440" algn="l"/>
                <a:tab pos="1779905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ecu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ar		a  c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ama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554" y="1876425"/>
            <a:ext cx="25920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68960" algn="l"/>
                <a:tab pos="2025650" algn="l"/>
              </a:tabLst>
            </a:pPr>
            <a:r>
              <a:rPr sz="2400" dirty="0">
                <a:latin typeface="Calibri"/>
                <a:cs typeface="Calibri"/>
              </a:rPr>
              <a:t>é	</a:t>
            </a: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latin typeface="Calibri"/>
                <a:cs typeface="Calibri"/>
              </a:rPr>
              <a:t>pseudolinguagem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Portugol.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554" y="3339541"/>
            <a:ext cx="461137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utilizá-lo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baixá-lo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internet, não </a:t>
            </a:r>
            <a:r>
              <a:rPr sz="2400" spc="-5" dirty="0">
                <a:latin typeface="Calibri"/>
                <a:cs typeface="Calibri"/>
              </a:rPr>
              <a:t>precisa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" dirty="0">
                <a:latin typeface="Calibri"/>
                <a:cs typeface="Calibri"/>
              </a:rPr>
              <a:t>nenhuma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instalação.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Tela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inicial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VISUALG,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todo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novo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arquivo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já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começa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previamente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estruturado.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6128" y="1642872"/>
            <a:ext cx="6595871" cy="402640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708226"/>
            <a:ext cx="461264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escrito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semnome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será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colocaremos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</a:t>
            </a:r>
            <a:r>
              <a:rPr sz="2400" spc="-5" dirty="0">
                <a:latin typeface="Calibri"/>
                <a:cs typeface="Calibri"/>
              </a:rPr>
              <a:t> preencher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demais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campos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(Disciplina,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Professor, 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Descrição, </a:t>
            </a:r>
            <a:r>
              <a:rPr sz="2400" spc="-45" dirty="0">
                <a:latin typeface="Calibri"/>
                <a:cs typeface="Calibri"/>
              </a:rPr>
              <a:t>Autor,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atual),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devida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documentação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escrito 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Var</a:t>
            </a:r>
            <a:r>
              <a:rPr sz="2400" spc="-3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spc="-10" dirty="0">
                <a:latin typeface="Calibri"/>
                <a:cs typeface="Calibri"/>
              </a:rPr>
              <a:t>iremos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1940" y="2671317"/>
            <a:ext cx="46101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Inicio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Fimalgoritmo</a:t>
            </a:r>
            <a:r>
              <a:rPr sz="2400" spc="-35" dirty="0">
                <a:latin typeface="Calibri"/>
                <a:cs typeface="Calibri"/>
              </a:rPr>
              <a:t>”,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iremos escrever toda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parte lógica 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(programa),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essas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tags</a:t>
            </a:r>
            <a:r>
              <a:rPr sz="2400" spc="-5" dirty="0">
                <a:latin typeface="Calibri"/>
                <a:cs typeface="Calibri"/>
              </a:rPr>
              <a:t> servem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VisuALG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começa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termina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42915" y="1330452"/>
            <a:ext cx="7149465" cy="4825365"/>
            <a:chOff x="5042915" y="1330452"/>
            <a:chExt cx="7149465" cy="4825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59" y="1330452"/>
              <a:ext cx="7025640" cy="3139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2915" y="4619243"/>
              <a:ext cx="4643628" cy="15361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7243" y="1271778"/>
            <a:ext cx="4386580" cy="484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comando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“escreva”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271780" algn="just">
              <a:lnSpc>
                <a:spcPct val="100000"/>
              </a:lnSpc>
            </a:pP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Passo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1 após a </a:t>
            </a:r>
            <a:r>
              <a:rPr sz="2400" spc="-10" dirty="0">
                <a:latin typeface="Calibri"/>
                <a:cs typeface="Calibri"/>
              </a:rPr>
              <a:t>tag </a:t>
            </a:r>
            <a:r>
              <a:rPr sz="2400" spc="-5" dirty="0">
                <a:latin typeface="Calibri"/>
                <a:cs typeface="Calibri"/>
              </a:rPr>
              <a:t>Algoritmo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“Saudacao”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273685" algn="just">
              <a:lnSpc>
                <a:spcPct val="100000"/>
              </a:lnSpc>
            </a:pP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Passo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2: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(“Olá</a:t>
            </a:r>
            <a:r>
              <a:rPr sz="2400" spc="-5" dirty="0">
                <a:latin typeface="Calibri"/>
                <a:cs typeface="Calibri"/>
              </a:rPr>
              <a:t> Mundo!”)</a:t>
            </a:r>
            <a:r>
              <a:rPr sz="2400" dirty="0">
                <a:latin typeface="Calibri"/>
                <a:cs typeface="Calibri"/>
              </a:rPr>
              <a:t> após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Início,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13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4100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68882"/>
            <a:ext cx="4139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2: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comando</a:t>
            </a:r>
            <a:r>
              <a:rPr sz="2400" b="1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“escreval”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628900"/>
            <a:ext cx="11864340" cy="3339465"/>
            <a:chOff x="327659" y="2628900"/>
            <a:chExt cx="11864340" cy="33394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28900"/>
              <a:ext cx="7129272" cy="33390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5259" y="3276600"/>
              <a:ext cx="4396740" cy="18882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19996" y="2185796"/>
            <a:ext cx="2536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4100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68196"/>
            <a:ext cx="12191999" cy="38298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79" y="6573113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4393691"/>
            <a:ext cx="5542788" cy="19659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33370" y="5019547"/>
            <a:ext cx="26771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600" b="1" spc="-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600" b="1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odu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1" y="1443227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2411933"/>
            <a:ext cx="7372984" cy="307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linguagens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programação?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que significa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dizer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 uma linguagem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5" dirty="0">
                <a:latin typeface="Calibri"/>
                <a:cs typeface="Calibri"/>
              </a:rPr>
              <a:t> de </a:t>
            </a:r>
            <a:r>
              <a:rPr sz="2000" spc="-10" dirty="0">
                <a:latin typeface="Calibri"/>
                <a:cs typeface="Calibri"/>
              </a:rPr>
              <a:t>baixo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nível?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que significa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dizer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linguagem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5" dirty="0">
                <a:latin typeface="Calibri"/>
                <a:cs typeface="Calibri"/>
              </a:rPr>
              <a:t> de alto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nível?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Pesquise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cite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linguagens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baixo</a:t>
            </a:r>
            <a:r>
              <a:rPr sz="2000" spc="-10" dirty="0">
                <a:latin typeface="Calibri"/>
                <a:cs typeface="Calibri"/>
              </a:rPr>
              <a:t> nível.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Pesquise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 cite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três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linguagens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alto nível.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Portugol?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20" dirty="0">
                <a:latin typeface="Calibri"/>
                <a:cs typeface="Calibri"/>
              </a:rPr>
              <a:t> executáveis?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Qual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diferença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interpretadores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compiladores?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Qual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diferença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comandos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escreva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escreval?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Defina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código-fonte.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1" y="1341119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0168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2411933"/>
            <a:ext cx="642048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1.	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dirty="0">
                <a:latin typeface="Calibri"/>
                <a:cs typeface="Calibri"/>
              </a:rPr>
              <a:t> no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VISUALG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algoritmo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irá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mostrar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ditado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popular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819" y="3523488"/>
            <a:ext cx="6497320" cy="124841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39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8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ditado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“Um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caça,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outro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caçador.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4350"/>
            <a:chOff x="0" y="0"/>
            <a:chExt cx="12192000" cy="6864350"/>
          </a:xfrm>
        </p:grpSpPr>
        <p:sp>
          <p:nvSpPr>
            <p:cNvPr id="3" name="object 3"/>
            <p:cNvSpPr/>
            <p:nvPr/>
          </p:nvSpPr>
          <p:spPr>
            <a:xfrm>
              <a:off x="4931663" y="1342643"/>
              <a:ext cx="5158740" cy="5515610"/>
            </a:xfrm>
            <a:custGeom>
              <a:avLst/>
              <a:gdLst/>
              <a:ahLst/>
              <a:cxnLst/>
              <a:rect l="l" t="t" r="r" b="b"/>
              <a:pathLst>
                <a:path w="5158740" h="5515609">
                  <a:moveTo>
                    <a:pt x="5158740" y="0"/>
                  </a:moveTo>
                  <a:lnTo>
                    <a:pt x="0" y="0"/>
                  </a:lnTo>
                  <a:lnTo>
                    <a:pt x="0" y="5515356"/>
                  </a:lnTo>
                  <a:lnTo>
                    <a:pt x="5158740" y="5515356"/>
                  </a:lnTo>
                  <a:lnTo>
                    <a:pt x="51587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31663" y="1342643"/>
              <a:ext cx="5158740" cy="5515610"/>
            </a:xfrm>
            <a:custGeom>
              <a:avLst/>
              <a:gdLst/>
              <a:ahLst/>
              <a:cxnLst/>
              <a:rect l="l" t="t" r="r" b="b"/>
              <a:pathLst>
                <a:path w="5158740" h="5515609">
                  <a:moveTo>
                    <a:pt x="0" y="5515356"/>
                  </a:moveTo>
                  <a:lnTo>
                    <a:pt x="5158740" y="5515356"/>
                  </a:lnTo>
                  <a:lnTo>
                    <a:pt x="5158740" y="0"/>
                  </a:lnTo>
                  <a:lnTo>
                    <a:pt x="0" y="0"/>
                  </a:lnTo>
                  <a:lnTo>
                    <a:pt x="0" y="551535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2215718"/>
            <a:ext cx="408114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1.	</a:t>
            </a:r>
            <a:r>
              <a:rPr sz="2000" spc="-15" dirty="0">
                <a:latin typeface="Calibri"/>
                <a:cs typeface="Calibri"/>
              </a:rPr>
              <a:t>Faça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pesquisa </a:t>
            </a:r>
            <a:r>
              <a:rPr sz="2000" dirty="0">
                <a:latin typeface="Calibri"/>
                <a:cs typeface="Calibri"/>
              </a:rPr>
              <a:t>de alguma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comida na</a:t>
            </a:r>
            <a:r>
              <a:rPr sz="2000" spc="-10" dirty="0">
                <a:latin typeface="Calibri"/>
                <a:cs typeface="Calibri"/>
              </a:rPr>
              <a:t> internet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algoritmo no </a:t>
            </a:r>
            <a:r>
              <a:rPr sz="2000" spc="-15" dirty="0">
                <a:latin typeface="Calibri"/>
                <a:cs typeface="Calibri"/>
              </a:rPr>
              <a:t>VISUALG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exiba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esta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receita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977" y="1542034"/>
            <a:ext cx="3007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Onion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Rings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(Cebola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empanada)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9977" y="2090369"/>
            <a:ext cx="452882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INGREDIENTES:</a:t>
            </a:r>
            <a:endParaRPr sz="1800">
              <a:latin typeface="Calibri"/>
              <a:cs typeface="Calibri"/>
            </a:endParaRPr>
          </a:p>
          <a:p>
            <a:pPr marL="12700" marR="9150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 cebolas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grandes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cortadas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rodelas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xícara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 trigo</a:t>
            </a:r>
            <a:endParaRPr sz="1800">
              <a:latin typeface="Calibri"/>
              <a:cs typeface="Calibri"/>
            </a:endParaRPr>
          </a:p>
          <a:p>
            <a:pPr marL="12700" marR="12376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colher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fermento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químico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ovo</a:t>
            </a:r>
            <a:endParaRPr sz="1800">
              <a:latin typeface="Calibri"/>
              <a:cs typeface="Calibri"/>
            </a:endParaRPr>
          </a:p>
          <a:p>
            <a:pPr marL="12700" marR="253809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xícara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leite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Pitada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sal</a:t>
            </a:r>
            <a:endParaRPr sz="1800">
              <a:latin typeface="Calibri"/>
              <a:cs typeface="Calibri"/>
            </a:endParaRPr>
          </a:p>
          <a:p>
            <a:pPr marL="12700" marR="104139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empanar: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Aproximadamente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xícara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rosca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MODO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PREPARO:</a:t>
            </a:r>
            <a:endParaRPr sz="1800">
              <a:latin typeface="Calibri"/>
              <a:cs typeface="Calibri"/>
            </a:endParaRPr>
          </a:p>
          <a:p>
            <a:pPr marL="12700" marR="109220">
              <a:lnSpc>
                <a:spcPct val="100000"/>
              </a:lnSpc>
              <a:spcBef>
                <a:spcPts val="5"/>
              </a:spcBef>
              <a:buSzPct val="94444"/>
              <a:buAutoNum type="arabicPlain"/>
              <a:tabLst>
                <a:tab pos="19939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Misture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fermento,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ovo,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leite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sal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formar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uma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homogênea.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SzPct val="94444"/>
              <a:buAutoNum type="arabicPlain"/>
              <a:tabLst>
                <a:tab pos="19939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Empane os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anéis de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cebola na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massa, 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depois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rosca.</a:t>
            </a:r>
            <a:endParaRPr sz="1800">
              <a:latin typeface="Calibri"/>
              <a:cs typeface="Calibri"/>
            </a:endParaRPr>
          </a:p>
          <a:p>
            <a:pPr marL="12700" marR="394335">
              <a:lnSpc>
                <a:spcPct val="100000"/>
              </a:lnSpc>
              <a:buSzPct val="94444"/>
              <a:buAutoNum type="arabicPlain"/>
              <a:tabLst>
                <a:tab pos="19939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Frite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óleo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quente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ficar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dourado,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sequência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coloque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papel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toalha.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7111" y="1031747"/>
            <a:ext cx="2232659" cy="26898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8279" y="6485026"/>
            <a:ext cx="3099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42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2763" y="1467611"/>
            <a:ext cx="5855208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607311"/>
            <a:ext cx="479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6445" algn="l"/>
                <a:tab pos="2833370" algn="l"/>
                <a:tab pos="3717925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variáveis	</a:t>
            </a:r>
            <a:r>
              <a:rPr sz="2400" spc="-5" dirty="0">
                <a:latin typeface="Calibri"/>
                <a:cs typeface="Calibri"/>
              </a:rPr>
              <a:t>são	</a:t>
            </a:r>
            <a:r>
              <a:rPr sz="2400" spc="-10" dirty="0">
                <a:latin typeface="Calibri"/>
                <a:cs typeface="Calibri"/>
              </a:rPr>
              <a:t>posições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" y="2165096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8902" y="2165096"/>
            <a:ext cx="288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5030" algn="l"/>
                <a:tab pos="2551430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mór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2530855"/>
            <a:ext cx="479933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podem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inteiros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(“1,30,50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etc.”),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2400" spc="20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r>
              <a:rPr sz="2400" spc="20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(“10.5,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30.6, </a:t>
            </a:r>
            <a:r>
              <a:rPr sz="2400" spc="-10" dirty="0">
                <a:latin typeface="Calibri"/>
                <a:cs typeface="Calibri"/>
              </a:rPr>
              <a:t>100.50 </a:t>
            </a:r>
            <a:r>
              <a:rPr sz="2400" spc="-35" dirty="0">
                <a:latin typeface="Calibri"/>
                <a:cs typeface="Calibri"/>
              </a:rPr>
              <a:t>etc.”), </a:t>
            </a:r>
            <a:r>
              <a:rPr sz="2400" spc="-20" dirty="0">
                <a:solidFill>
                  <a:srgbClr val="EC7C30"/>
                </a:solidFill>
                <a:latin typeface="Calibri"/>
                <a:cs typeface="Calibri"/>
              </a:rPr>
              <a:t>caracteres </a:t>
            </a:r>
            <a:r>
              <a:rPr sz="2400" spc="-15" dirty="0">
                <a:latin typeface="Calibri"/>
                <a:cs typeface="Calibri"/>
              </a:rPr>
              <a:t>(letras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palavras)</a:t>
            </a:r>
            <a:r>
              <a:rPr sz="2400" spc="-10" dirty="0">
                <a:latin typeface="Calibri"/>
                <a:cs typeface="Calibri"/>
              </a:rPr>
              <a:t> ou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lógicos</a:t>
            </a: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(verdadeiro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falso)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armazenados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descartados </a:t>
            </a:r>
            <a:r>
              <a:rPr sz="2400" dirty="0">
                <a:latin typeface="Calibri"/>
                <a:cs typeface="Calibri"/>
              </a:rPr>
              <a:t>após o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fechado.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43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41718" y="1801114"/>
            <a:ext cx="4797425" cy="131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Globais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São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1718" y="4188332"/>
            <a:ext cx="150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6450" algn="l"/>
              </a:tabLst>
            </a:pP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saber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1718" y="4188332"/>
            <a:ext cx="4797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6564">
              <a:lnSpc>
                <a:spcPct val="100000"/>
              </a:lnSpc>
              <a:spcBef>
                <a:spcPts val="100"/>
              </a:spcBef>
              <a:tabLst>
                <a:tab pos="1519555" algn="l"/>
                <a:tab pos="2525395" algn="l"/>
                <a:tab pos="2748280" algn="l"/>
                <a:tab pos="3268345" algn="l"/>
                <a:tab pos="3830320" algn="l"/>
                <a:tab pos="447802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tipo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ari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áv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el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emos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utili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	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pend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1718" y="4919548"/>
            <a:ext cx="4711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utilidade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queremos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dar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elas.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413" y="1801114"/>
            <a:ext cx="4798695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Locais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utilizadas </a:t>
            </a:r>
            <a:r>
              <a:rPr sz="2400" spc="-15" dirty="0">
                <a:latin typeface="Calibri"/>
                <a:cs typeface="Calibri"/>
              </a:rPr>
              <a:t>somente </a:t>
            </a:r>
            <a:r>
              <a:rPr sz="2400" spc="-5" dirty="0">
                <a:latin typeface="Calibri"/>
                <a:cs typeface="Calibri"/>
              </a:rPr>
              <a:t>numa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(em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procedimentos),</a:t>
            </a:r>
            <a:r>
              <a:rPr sz="2400" spc="-5" dirty="0">
                <a:latin typeface="Calibri"/>
                <a:cs typeface="Calibri"/>
              </a:rPr>
              <a:t> sendo</a:t>
            </a:r>
            <a:r>
              <a:rPr sz="2400" dirty="0">
                <a:latin typeface="Calibri"/>
                <a:cs typeface="Calibri"/>
              </a:rPr>
              <a:t> 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limitada,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porém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útil</a:t>
            </a:r>
            <a:r>
              <a:rPr sz="2400" spc="-15" dirty="0">
                <a:latin typeface="Calibri"/>
                <a:cs typeface="Calibri"/>
              </a:rPr>
              <a:t> para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confusões.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88135"/>
            <a:ext cx="4799965" cy="210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Tipos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spc="-10" dirty="0">
                <a:latin typeface="Calibri"/>
                <a:cs typeface="Calibri"/>
              </a:rPr>
              <a:t> armazenar números </a:t>
            </a:r>
            <a:r>
              <a:rPr sz="2400" spc="-5" dirty="0">
                <a:latin typeface="Calibri"/>
                <a:cs typeface="Calibri"/>
              </a:rPr>
              <a:t>que não possuem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654552"/>
            <a:ext cx="12167870" cy="2161540"/>
            <a:chOff x="0" y="3654552"/>
            <a:chExt cx="12167870" cy="2161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85844"/>
              <a:ext cx="5999987" cy="17297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3827" y="3654552"/>
              <a:ext cx="5923787" cy="16703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88302" y="1536649"/>
            <a:ext cx="3251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6988302" y="2094991"/>
            <a:ext cx="1677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185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2400" spc="-15" dirty="0">
                <a:latin typeface="Calibri"/>
                <a:cs typeface="Calibri"/>
              </a:rPr>
              <a:t>variáveis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8302" y="2460752"/>
            <a:ext cx="2700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8135" algn="l"/>
              </a:tabLst>
            </a:pPr>
            <a:r>
              <a:rPr sz="2400" spc="-10" dirty="0">
                <a:latin typeface="Calibri"/>
                <a:cs typeface="Calibri"/>
              </a:rPr>
              <a:t>armazenar	números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24035" y="2094991"/>
            <a:ext cx="2863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985519" algn="l"/>
                <a:tab pos="1762760" algn="l"/>
              </a:tabLst>
            </a:pPr>
            <a:r>
              <a:rPr sz="2400" spc="-5" dirty="0">
                <a:latin typeface="Calibri"/>
                <a:cs typeface="Calibri"/>
              </a:rPr>
              <a:t>desse	</a:t>
            </a:r>
            <a:r>
              <a:rPr sz="2400" dirty="0">
                <a:latin typeface="Calibri"/>
                <a:cs typeface="Calibri"/>
              </a:rPr>
              <a:t>tipo	</a:t>
            </a:r>
            <a:r>
              <a:rPr sz="2400" spc="-10" dirty="0">
                <a:latin typeface="Calibri"/>
                <a:cs typeface="Calibri"/>
              </a:rPr>
              <a:t>esperam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tabLst>
                <a:tab pos="728345" algn="l"/>
              </a:tabLst>
            </a:pPr>
            <a:r>
              <a:rPr sz="2400" spc="-5" dirty="0">
                <a:latin typeface="Calibri"/>
                <a:cs typeface="Calibri"/>
              </a:rPr>
              <a:t>que	possuem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8302" y="2826207"/>
            <a:ext cx="3683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casas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decimais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após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vírgula.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82039"/>
            <a:ext cx="5236210" cy="168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Lógicos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lógico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apenas </a:t>
            </a:r>
            <a:r>
              <a:rPr sz="2400" spc="-10" dirty="0">
                <a:latin typeface="Calibri"/>
                <a:cs typeface="Calibri"/>
              </a:rPr>
              <a:t>“verdadeiro”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“falso”.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Lógico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booleano </a:t>
            </a:r>
            <a:r>
              <a:rPr sz="2400" spc="-10" dirty="0">
                <a:latin typeface="Calibri"/>
                <a:cs typeface="Calibri"/>
              </a:rPr>
              <a:t>=&gt;verdadeiro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6632" y="3520440"/>
            <a:ext cx="5617464" cy="20147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2516" y="1578609"/>
            <a:ext cx="371411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4.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Caracter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15" dirty="0">
                <a:latin typeface="Calibri"/>
                <a:cs typeface="Calibri"/>
              </a:rPr>
              <a:t>caractere,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somente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letras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palavras.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003" y="3749040"/>
            <a:ext cx="9671304" cy="22448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0284" y="2153158"/>
            <a:ext cx="5532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Números também podem ser </a:t>
            </a:r>
            <a:r>
              <a:rPr sz="2400" spc="-10" dirty="0">
                <a:latin typeface="Calibri"/>
                <a:cs typeface="Calibri"/>
              </a:rPr>
              <a:t>armazenados </a:t>
            </a:r>
            <a:r>
              <a:rPr sz="2400" spc="-5" dirty="0">
                <a:latin typeface="Calibri"/>
                <a:cs typeface="Calibri"/>
              </a:rPr>
              <a:t> nelas,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interpretados</a:t>
            </a:r>
            <a:r>
              <a:rPr sz="2400" spc="-10" dirty="0">
                <a:latin typeface="Calibri"/>
                <a:cs typeface="Calibri"/>
              </a:rPr>
              <a:t> 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palavras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-10" dirty="0">
                <a:latin typeface="Calibri"/>
                <a:cs typeface="Calibri"/>
              </a:rPr>
              <a:t> como números.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32207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1290" y="2834462"/>
            <a:ext cx="5797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834462"/>
            <a:ext cx="35579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33425" algn="l"/>
                <a:tab pos="1643380" algn="l"/>
                <a:tab pos="2155190" algn="l"/>
                <a:tab pos="2249805" algn="l"/>
                <a:tab pos="2665730" algn="l"/>
              </a:tabLst>
            </a:pPr>
            <a:r>
              <a:rPr sz="2400" spc="-5" dirty="0">
                <a:latin typeface="Calibri"/>
                <a:cs typeface="Calibri"/>
              </a:rPr>
              <a:t>No	</a:t>
            </a:r>
            <a:r>
              <a:rPr sz="2400" spc="-15" dirty="0">
                <a:latin typeface="Calibri"/>
                <a:cs typeface="Calibri"/>
              </a:rPr>
              <a:t>exemplo	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área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declaração	</a:t>
            </a:r>
            <a:r>
              <a:rPr sz="2400" spc="-5" dirty="0">
                <a:latin typeface="Calibri"/>
                <a:cs typeface="Calibri"/>
              </a:rPr>
              <a:t>de		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 localizada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297756"/>
            <a:ext cx="414337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inteiro,</a:t>
            </a:r>
            <a:r>
              <a:rPr sz="2400" spc="-15" dirty="0">
                <a:latin typeface="Calibri"/>
                <a:cs typeface="Calibri"/>
              </a:rPr>
              <a:t> 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 </a:t>
            </a:r>
            <a:r>
              <a:rPr sz="2400" spc="-20" dirty="0">
                <a:latin typeface="Calibri"/>
                <a:cs typeface="Calibri"/>
              </a:rPr>
              <a:t>inteiro, </a:t>
            </a: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064" y="1941576"/>
            <a:ext cx="7021068" cy="38328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4479290" cy="437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6301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  <a:p>
            <a:pPr marL="134620" algn="just">
              <a:lnSpc>
                <a:spcPct val="100000"/>
              </a:lnSpc>
              <a:spcBef>
                <a:spcPts val="2560"/>
              </a:spcBef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9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atribuímos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9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endParaRPr sz="2400">
              <a:latin typeface="Calibri"/>
              <a:cs typeface="Calibri"/>
            </a:endParaRPr>
          </a:p>
          <a:p>
            <a:pPr marL="13462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“10”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“a”.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3462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 </a:t>
            </a:r>
            <a:r>
              <a:rPr sz="2400" spc="-10" dirty="0">
                <a:latin typeface="Calibri"/>
                <a:cs typeface="Calibri"/>
              </a:rPr>
              <a:t>valores para </a:t>
            </a:r>
            <a:r>
              <a:rPr sz="2400" spc="-5" dirty="0">
                <a:latin typeface="Calibri"/>
                <a:cs typeface="Calibri"/>
              </a:rPr>
              <a:t>alguma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os símbolos </a:t>
            </a:r>
            <a:r>
              <a:rPr sz="2400" dirty="0">
                <a:latin typeface="Calibri"/>
                <a:cs typeface="Calibri"/>
              </a:rPr>
              <a:t>&lt;-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(veja na linha 12), </a:t>
            </a:r>
            <a:r>
              <a:rPr sz="2400" spc="-10" dirty="0">
                <a:latin typeface="Calibri"/>
                <a:cs typeface="Calibri"/>
              </a:rPr>
              <a:t>dizemos </a:t>
            </a:r>
            <a:r>
              <a:rPr sz="2400" spc="-15" dirty="0">
                <a:latin typeface="Calibri"/>
                <a:cs typeface="Calibri"/>
              </a:rPr>
              <a:t>neste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 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20" dirty="0">
                <a:latin typeface="Calibri"/>
                <a:cs typeface="Calibri"/>
              </a:rPr>
              <a:t>“a” </a:t>
            </a:r>
            <a:r>
              <a:rPr sz="2400" spc="-5" dirty="0">
                <a:latin typeface="Calibri"/>
                <a:cs typeface="Calibri"/>
              </a:rPr>
              <a:t>recebeu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0" dirty="0">
                <a:latin typeface="Calibri"/>
                <a:cs typeface="Calibri"/>
              </a:rPr>
              <a:t>“10”.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064" y="1941576"/>
            <a:ext cx="7021068" cy="38328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796872"/>
            <a:ext cx="4725670" cy="341502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350" algn="just">
              <a:lnSpc>
                <a:spcPct val="100499"/>
              </a:lnSpc>
              <a:spcBef>
                <a:spcPts val="8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linguagem</a:t>
            </a:r>
            <a:r>
              <a:rPr sz="3000" b="1" spc="4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000" b="1" spc="459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3000" b="1" spc="-6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instruções </a:t>
            </a:r>
            <a:r>
              <a:rPr sz="2400" spc="-5" dirty="0">
                <a:latin typeface="Calibri"/>
                <a:cs typeface="Calibri"/>
              </a:rPr>
              <a:t> direcionadas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30" dirty="0">
                <a:latin typeface="Calibri"/>
                <a:cs typeface="Calibri"/>
              </a:rPr>
              <a:t>computador.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Podemos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considerar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método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sofisticado, robusto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objetivo de </a:t>
            </a:r>
            <a:r>
              <a:rPr sz="2400" spc="10" dirty="0">
                <a:latin typeface="Calibri"/>
                <a:cs typeface="Calibri"/>
              </a:rPr>
              <a:t>um 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6" y="1786127"/>
            <a:ext cx="5960364" cy="34091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99342" y="6124295"/>
            <a:ext cx="205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79" y="659284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4168775" cy="269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  <a:p>
            <a:pPr marL="93345" marR="5080" algn="just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último </a:t>
            </a:r>
            <a:r>
              <a:rPr sz="2400" spc="-15" dirty="0">
                <a:latin typeface="Calibri"/>
                <a:cs typeface="Calibri"/>
              </a:rPr>
              <a:t>mostramos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“a” </a:t>
            </a:r>
            <a:r>
              <a:rPr sz="2400" spc="-25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15" dirty="0">
                <a:latin typeface="Calibri"/>
                <a:cs typeface="Calibri"/>
              </a:rPr>
              <a:t>escreva </a:t>
            </a:r>
            <a:r>
              <a:rPr sz="2400" spc="-10" dirty="0">
                <a:latin typeface="Calibri"/>
                <a:cs typeface="Calibri"/>
              </a:rPr>
              <a:t> (veja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5195" y="2353055"/>
            <a:ext cx="11767185" cy="3834765"/>
            <a:chOff x="425195" y="2353055"/>
            <a:chExt cx="11767185" cy="38347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2455" y="2353055"/>
              <a:ext cx="7019543" cy="38343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5" y="4233672"/>
              <a:ext cx="4175760" cy="17769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387588" y="1169289"/>
            <a:ext cx="2536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654555"/>
            <a:ext cx="4587240" cy="1187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0"/>
              </a:spcBef>
            </a:pP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duas 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variáveis </a:t>
            </a:r>
            <a:r>
              <a:rPr sz="2400" dirty="0">
                <a:latin typeface="Calibri"/>
                <a:cs typeface="Calibri"/>
              </a:rPr>
              <a:t>(a e </a:t>
            </a:r>
            <a:r>
              <a:rPr sz="2400" spc="-5" dirty="0">
                <a:latin typeface="Calibri"/>
                <a:cs typeface="Calibri"/>
              </a:rPr>
              <a:t>b)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mesma </a:t>
            </a:r>
            <a:r>
              <a:rPr sz="2400" spc="-5" dirty="0">
                <a:latin typeface="Calibri"/>
                <a:cs typeface="Calibri"/>
              </a:rPr>
              <a:t>linha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spc="-15" dirty="0">
                <a:latin typeface="Calibri"/>
                <a:cs typeface="Calibri"/>
              </a:rPr>
              <a:t>inteiro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8377" y="3181553"/>
            <a:ext cx="200406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682750" algn="l"/>
              </a:tabLst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s	linh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10" dirty="0">
                <a:latin typeface="Calibri"/>
                <a:cs typeface="Calibri"/>
              </a:rPr>
              <a:t>12</a:t>
            </a:r>
            <a:endParaRPr sz="2400">
              <a:latin typeface="Calibri"/>
              <a:cs typeface="Calibri"/>
            </a:endParaRPr>
          </a:p>
          <a:p>
            <a:pPr marL="55244">
              <a:lnSpc>
                <a:spcPct val="100000"/>
              </a:lnSpc>
              <a:spcBef>
                <a:spcPts val="5"/>
              </a:spcBef>
              <a:tabLst>
                <a:tab pos="644525" algn="l"/>
              </a:tabLst>
            </a:pPr>
            <a:r>
              <a:rPr sz="2400" spc="-5" dirty="0">
                <a:latin typeface="Calibri"/>
                <a:cs typeface="Calibri"/>
              </a:rPr>
              <a:t>os	</a:t>
            </a:r>
            <a:r>
              <a:rPr sz="2400" spc="-10" dirty="0">
                <a:latin typeface="Calibri"/>
                <a:cs typeface="Calibri"/>
              </a:rPr>
              <a:t>valores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653" y="3181553"/>
            <a:ext cx="11563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412750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20" dirty="0">
                <a:latin typeface="Calibri"/>
                <a:cs typeface="Calibri"/>
              </a:rPr>
              <a:t>13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86423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181553"/>
            <a:ext cx="136588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tribuímos  </a:t>
            </a:r>
            <a:r>
              <a:rPr sz="2400" spc="-10" dirty="0"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645532"/>
            <a:ext cx="4586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mandamos </a:t>
            </a:r>
            <a:r>
              <a:rPr sz="2400" spc="-10" dirty="0">
                <a:latin typeface="Calibri"/>
                <a:cs typeface="Calibri"/>
              </a:rPr>
              <a:t>escrever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 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</a:t>
            </a:r>
            <a:r>
              <a:rPr sz="2400" spc="-10" dirty="0">
                <a:latin typeface="Calibri"/>
                <a:cs typeface="Calibri"/>
              </a:rPr>
              <a:t> variáveis.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70220" y="1453896"/>
            <a:ext cx="6617334" cy="4451985"/>
            <a:chOff x="5570220" y="1453896"/>
            <a:chExt cx="6617334" cy="44519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220" y="1453896"/>
              <a:ext cx="6591300" cy="39532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7032" y="4165091"/>
              <a:ext cx="3930396" cy="174040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2683" y="1473707"/>
            <a:ext cx="6719315" cy="41544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447540" cy="995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375" y="2759964"/>
            <a:ext cx="7962900" cy="25877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8089"/>
            <a:ext cx="55003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https://pixabay.com/pt/illustrations/fundo-n%c3%bameros-contando-n%c3%bameros-5594879/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27" y="1136903"/>
            <a:ext cx="6672072" cy="53263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5651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588510" cy="428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7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nas linhas </a:t>
            </a:r>
            <a:r>
              <a:rPr sz="2400" spc="-5" dirty="0">
                <a:latin typeface="Calibri"/>
                <a:cs typeface="Calibri"/>
              </a:rPr>
              <a:t>13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16 </a:t>
            </a:r>
            <a:r>
              <a:rPr sz="2400" spc="-10" dirty="0">
                <a:latin typeface="Calibri"/>
                <a:cs typeface="Calibri"/>
              </a:rPr>
              <a:t>estamos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“a”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60" dirty="0">
                <a:latin typeface="Calibri"/>
                <a:cs typeface="Calibri"/>
              </a:rPr>
              <a:t>“b”.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8890" algn="just">
              <a:lnSpc>
                <a:spcPct val="100000"/>
              </a:lnSpc>
            </a:pPr>
            <a:r>
              <a:rPr sz="2400" b="1" spc="-3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nas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próximas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linhas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fazermos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diversos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cálculos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com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b="1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digitados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pelo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27" y="1136903"/>
            <a:ext cx="6672072" cy="53263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447540" cy="1741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2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Resultado: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712" y="3070860"/>
            <a:ext cx="4326636" cy="30205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5651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2016" y="1313688"/>
            <a:ext cx="6556248" cy="46421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57986"/>
            <a:ext cx="4599305" cy="2221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 marL="26034" marR="5080" algn="just">
              <a:lnSpc>
                <a:spcPct val="100000"/>
              </a:lnSpc>
              <a:spcBef>
                <a:spcPts val="101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13 que </a:t>
            </a:r>
            <a:r>
              <a:rPr sz="2400" spc="-10" dirty="0">
                <a:latin typeface="Calibri"/>
                <a:cs typeface="Calibri"/>
              </a:rPr>
              <a:t>estamos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lendo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os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valores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variáveis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uma 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única</a:t>
            </a:r>
            <a:r>
              <a:rPr sz="2400" b="1" spc="26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esse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método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2073" y="3353816"/>
            <a:ext cx="3143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 marR="5080" indent="-239395">
              <a:lnSpc>
                <a:spcPct val="100000"/>
              </a:lnSpc>
              <a:spcBef>
                <a:spcPts val="100"/>
              </a:spcBef>
              <a:tabLst>
                <a:tab pos="830580" algn="l"/>
                <a:tab pos="969644" algn="l"/>
                <a:tab pos="1733550" algn="l"/>
                <a:tab pos="1823085" algn="l"/>
                <a:tab pos="2409825" algn="l"/>
                <a:tab pos="298450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a	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diminui</a:t>
            </a:r>
            <a:r>
              <a:rPr sz="2400" dirty="0">
                <a:latin typeface="Calibri"/>
                <a:cs typeface="Calibri"/>
              </a:rPr>
              <a:t>r	a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linhas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3353816"/>
            <a:ext cx="14389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75970" algn="l"/>
              </a:tabLst>
            </a:pPr>
            <a:r>
              <a:rPr sz="2400" spc="-5" dirty="0">
                <a:latin typeface="Calibri"/>
                <a:cs typeface="Calibri"/>
              </a:rPr>
              <a:t>uma	boa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tidade  </a:t>
            </a:r>
            <a:r>
              <a:rPr sz="2400" spc="-10" dirty="0"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2100" y="4294631"/>
            <a:ext cx="3226307" cy="256336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5164073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310639"/>
            <a:ext cx="7292340" cy="4724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35202"/>
            <a:ext cx="349313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686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 Real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43" y="4283964"/>
            <a:ext cx="4023359" cy="17693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0100" y="1476755"/>
            <a:ext cx="7581900" cy="435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35202"/>
            <a:ext cx="367093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Lógicas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(Booleanas)</a:t>
            </a:r>
            <a:endParaRPr sz="3600">
              <a:latin typeface="Calibri"/>
              <a:cs typeface="Calibri"/>
            </a:endParaRPr>
          </a:p>
          <a:p>
            <a:pPr marL="12700" marR="182245" algn="just">
              <a:lnSpc>
                <a:spcPct val="100000"/>
              </a:lnSpc>
              <a:spcBef>
                <a:spcPts val="111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15" dirty="0">
                <a:latin typeface="Calibri"/>
                <a:cs typeface="Calibri"/>
              </a:rPr>
              <a:t>lógico, basta colocar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logico,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4093464"/>
            <a:ext cx="4152900" cy="20833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819" y="1264919"/>
            <a:ext cx="7536180" cy="47807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09929"/>
            <a:ext cx="386842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214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Caracter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5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criar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colocar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caracter,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08" y="3974591"/>
            <a:ext cx="3838955" cy="2286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2" y="1254252"/>
            <a:ext cx="3700272" cy="4457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90701"/>
            <a:ext cx="7547609" cy="4823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266700" indent="-254635">
              <a:lnSpc>
                <a:spcPct val="100000"/>
              </a:lnSpc>
              <a:spcBef>
                <a:spcPts val="2000"/>
              </a:spcBef>
              <a:buAutoNum type="arabicPeriod"/>
              <a:tabLst>
                <a:tab pos="267335" algn="l"/>
              </a:tabLst>
            </a:pPr>
            <a:r>
              <a:rPr sz="2000" b="1" dirty="0">
                <a:latin typeface="Calibri"/>
                <a:cs typeface="Calibri"/>
              </a:rPr>
              <a:t>Qual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opção</a:t>
            </a:r>
            <a:r>
              <a:rPr sz="2000" b="1" spc="-15" dirty="0">
                <a:latin typeface="Calibri"/>
                <a:cs typeface="Calibri"/>
              </a:rPr>
              <a:t> representa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variáveis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inteiro?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a)	1,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4.1.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b)	50,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34,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67,45,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76.5.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c)	40,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56,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34,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24,59.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d)	2.8,10,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11,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12,13.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266700" indent="-254635">
              <a:lnSpc>
                <a:spcPct val="100000"/>
              </a:lnSpc>
              <a:buAutoNum type="arabicPeriod" startAt="2"/>
              <a:tabLst>
                <a:tab pos="267335" algn="l"/>
              </a:tabLst>
            </a:pPr>
            <a:r>
              <a:rPr sz="2000" b="1" spc="-5" dirty="0">
                <a:latin typeface="Calibri"/>
                <a:cs typeface="Calibri"/>
              </a:rPr>
              <a:t>Defina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são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as </a:t>
            </a:r>
            <a:r>
              <a:rPr sz="2000" b="1" spc="-10" dirty="0">
                <a:latin typeface="Calibri"/>
                <a:cs typeface="Calibri"/>
              </a:rPr>
              <a:t>variáveis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“lógico”.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AutoNum type="arabicPeriod" startAt="2"/>
              <a:tabLst>
                <a:tab pos="330200" algn="l"/>
              </a:tabLst>
            </a:pPr>
            <a:r>
              <a:rPr sz="2000" b="1" dirty="0">
                <a:latin typeface="Calibri"/>
                <a:cs typeface="Calibri"/>
              </a:rPr>
              <a:t>É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possível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realizar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operações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entre</a:t>
            </a:r>
            <a:r>
              <a:rPr sz="2000" b="1" spc="-5" dirty="0">
                <a:latin typeface="Calibri"/>
                <a:cs typeface="Calibri"/>
              </a:rPr>
              <a:t> Números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Inteiros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Números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reais,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porém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se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resultado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for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Número</a:t>
            </a:r>
            <a:r>
              <a:rPr sz="2000" b="1" spc="7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Real,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recebe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resultado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precisa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ser do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Real.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Esta </a:t>
            </a:r>
            <a:r>
              <a:rPr sz="2000" b="1" spc="-5" dirty="0">
                <a:latin typeface="Calibri"/>
                <a:cs typeface="Calibri"/>
              </a:rPr>
              <a:t>afirmação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é: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Verdadeira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buAutoNum type="alphaLcParenR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Falsa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" y="2311349"/>
            <a:ext cx="472757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8514" algn="l"/>
                <a:tab pos="263080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linguagem	de	</a:t>
            </a:r>
            <a:r>
              <a:rPr sz="3000" b="1" spc="-15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568" y="2773807"/>
            <a:ext cx="47231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cria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caminhos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</a:t>
            </a:r>
            <a:r>
              <a:rPr sz="2400" spc="-5" dirty="0">
                <a:latin typeface="Calibri"/>
                <a:cs typeface="Calibri"/>
              </a:rPr>
              <a:t> onde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seguir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" dirty="0">
                <a:latin typeface="Calibri"/>
                <a:cs typeface="Calibri"/>
              </a:rPr>
              <a:t>fim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alcançar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 definido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 </a:t>
            </a:r>
            <a:r>
              <a:rPr sz="2400" spc="-10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78930" y="1639011"/>
            <a:ext cx="4723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mediante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à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estes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códigos</a:t>
            </a:r>
            <a:r>
              <a:rPr sz="2800" spc="3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8930" y="2066289"/>
            <a:ext cx="47256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890" algn="r">
              <a:lnSpc>
                <a:spcPct val="100000"/>
              </a:lnSpc>
              <a:spcBef>
                <a:spcPts val="95"/>
              </a:spcBef>
              <a:tabLst>
                <a:tab pos="895985" algn="l"/>
                <a:tab pos="367474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programadores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maior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2283" y="2493010"/>
            <a:ext cx="15963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855" marR="5080" indent="-97790">
              <a:lnSpc>
                <a:spcPct val="100000"/>
              </a:lnSpc>
              <a:spcBef>
                <a:spcPts val="95"/>
              </a:spcBef>
              <a:tabLst>
                <a:tab pos="122110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16871" y="2919425"/>
            <a:ext cx="1882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7490" algn="l"/>
              </a:tabLst>
            </a:pPr>
            <a:r>
              <a:rPr sz="2800" spc="-6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orma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49943" y="3346830"/>
            <a:ext cx="24536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  <a:tabLst>
                <a:tab pos="1478915" algn="l"/>
                <a:tab pos="225298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s, 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uz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78930" y="2493010"/>
            <a:ext cx="194627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89685" algn="l"/>
                <a:tab pos="1557655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definir	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relevância,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transmissão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eceb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me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56980" y="4199966"/>
            <a:ext cx="831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omo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8930" y="4627245"/>
            <a:ext cx="3041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42060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serão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processados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0731" y="4199966"/>
            <a:ext cx="14827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marR="5080" indent="-213360">
              <a:lnSpc>
                <a:spcPct val="100000"/>
              </a:lnSpc>
              <a:spcBef>
                <a:spcPts val="95"/>
              </a:spcBef>
              <a:tabLst>
                <a:tab pos="596265" algn="l"/>
                <a:tab pos="84328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dados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78930" y="5053965"/>
            <a:ext cx="408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resultado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deverá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obtido.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17622" y="1394205"/>
            <a:ext cx="6261100" cy="3175000"/>
          </a:xfrm>
          <a:custGeom>
            <a:avLst/>
            <a:gdLst/>
            <a:ahLst/>
            <a:cxnLst/>
            <a:rect l="l" t="t" r="r" b="b"/>
            <a:pathLst>
              <a:path w="6261100" h="3175000">
                <a:moveTo>
                  <a:pt x="12700" y="2940050"/>
                </a:moveTo>
                <a:lnTo>
                  <a:pt x="0" y="2940050"/>
                </a:lnTo>
                <a:lnTo>
                  <a:pt x="0" y="3175000"/>
                </a:lnTo>
                <a:lnTo>
                  <a:pt x="3120898" y="3175000"/>
                </a:lnTo>
                <a:lnTo>
                  <a:pt x="3120898" y="3168650"/>
                </a:lnTo>
                <a:lnTo>
                  <a:pt x="12700" y="3168650"/>
                </a:lnTo>
                <a:lnTo>
                  <a:pt x="6350" y="3162300"/>
                </a:lnTo>
                <a:lnTo>
                  <a:pt x="12700" y="3162300"/>
                </a:lnTo>
                <a:lnTo>
                  <a:pt x="12700" y="2940050"/>
                </a:lnTo>
                <a:close/>
              </a:path>
              <a:path w="6261100" h="3175000">
                <a:moveTo>
                  <a:pt x="12700" y="3162300"/>
                </a:moveTo>
                <a:lnTo>
                  <a:pt x="6350" y="3162300"/>
                </a:lnTo>
                <a:lnTo>
                  <a:pt x="12700" y="3168650"/>
                </a:lnTo>
                <a:lnTo>
                  <a:pt x="12700" y="3162300"/>
                </a:lnTo>
                <a:close/>
              </a:path>
              <a:path w="6261100" h="3175000">
                <a:moveTo>
                  <a:pt x="3108198" y="3162300"/>
                </a:moveTo>
                <a:lnTo>
                  <a:pt x="12700" y="3162300"/>
                </a:lnTo>
                <a:lnTo>
                  <a:pt x="12700" y="3168650"/>
                </a:lnTo>
                <a:lnTo>
                  <a:pt x="3108198" y="3168650"/>
                </a:lnTo>
                <a:lnTo>
                  <a:pt x="3108198" y="3162300"/>
                </a:lnTo>
                <a:close/>
              </a:path>
              <a:path w="6261100" h="3175000">
                <a:moveTo>
                  <a:pt x="6229096" y="0"/>
                </a:moveTo>
                <a:lnTo>
                  <a:pt x="3108198" y="0"/>
                </a:lnTo>
                <a:lnTo>
                  <a:pt x="3108198" y="3168650"/>
                </a:lnTo>
                <a:lnTo>
                  <a:pt x="3114548" y="3162300"/>
                </a:lnTo>
                <a:lnTo>
                  <a:pt x="3120898" y="3162300"/>
                </a:lnTo>
                <a:lnTo>
                  <a:pt x="3120898" y="12700"/>
                </a:lnTo>
                <a:lnTo>
                  <a:pt x="3114548" y="12700"/>
                </a:lnTo>
                <a:lnTo>
                  <a:pt x="3120898" y="6350"/>
                </a:lnTo>
                <a:lnTo>
                  <a:pt x="6229096" y="6350"/>
                </a:lnTo>
                <a:lnTo>
                  <a:pt x="6229096" y="0"/>
                </a:lnTo>
                <a:close/>
              </a:path>
              <a:path w="6261100" h="3175000">
                <a:moveTo>
                  <a:pt x="3120898" y="3162300"/>
                </a:moveTo>
                <a:lnTo>
                  <a:pt x="3114548" y="3162300"/>
                </a:lnTo>
                <a:lnTo>
                  <a:pt x="3108198" y="3168650"/>
                </a:lnTo>
                <a:lnTo>
                  <a:pt x="3120898" y="3168650"/>
                </a:lnTo>
                <a:lnTo>
                  <a:pt x="3120898" y="3162300"/>
                </a:lnTo>
                <a:close/>
              </a:path>
              <a:path w="6261100" h="3175000">
                <a:moveTo>
                  <a:pt x="6216396" y="158750"/>
                </a:moveTo>
                <a:lnTo>
                  <a:pt x="6184646" y="158750"/>
                </a:lnTo>
                <a:lnTo>
                  <a:pt x="6222746" y="234950"/>
                </a:lnTo>
                <a:lnTo>
                  <a:pt x="6254496" y="171450"/>
                </a:lnTo>
                <a:lnTo>
                  <a:pt x="6216396" y="171450"/>
                </a:lnTo>
                <a:lnTo>
                  <a:pt x="6216396" y="158750"/>
                </a:lnTo>
                <a:close/>
              </a:path>
              <a:path w="6261100" h="3175000">
                <a:moveTo>
                  <a:pt x="6216396" y="6350"/>
                </a:moveTo>
                <a:lnTo>
                  <a:pt x="6216396" y="171450"/>
                </a:lnTo>
                <a:lnTo>
                  <a:pt x="6229096" y="171450"/>
                </a:lnTo>
                <a:lnTo>
                  <a:pt x="6229096" y="12700"/>
                </a:lnTo>
                <a:lnTo>
                  <a:pt x="6222746" y="12700"/>
                </a:lnTo>
                <a:lnTo>
                  <a:pt x="6216396" y="6350"/>
                </a:lnTo>
                <a:close/>
              </a:path>
              <a:path w="6261100" h="3175000">
                <a:moveTo>
                  <a:pt x="6260846" y="158750"/>
                </a:moveTo>
                <a:lnTo>
                  <a:pt x="6229096" y="158750"/>
                </a:lnTo>
                <a:lnTo>
                  <a:pt x="6229096" y="171450"/>
                </a:lnTo>
                <a:lnTo>
                  <a:pt x="6254496" y="171450"/>
                </a:lnTo>
                <a:lnTo>
                  <a:pt x="6260846" y="158750"/>
                </a:lnTo>
                <a:close/>
              </a:path>
              <a:path w="6261100" h="3175000">
                <a:moveTo>
                  <a:pt x="3120898" y="6350"/>
                </a:moveTo>
                <a:lnTo>
                  <a:pt x="3114548" y="12700"/>
                </a:lnTo>
                <a:lnTo>
                  <a:pt x="3120898" y="12700"/>
                </a:lnTo>
                <a:lnTo>
                  <a:pt x="3120898" y="6350"/>
                </a:lnTo>
                <a:close/>
              </a:path>
              <a:path w="6261100" h="3175000">
                <a:moveTo>
                  <a:pt x="6216396" y="6350"/>
                </a:moveTo>
                <a:lnTo>
                  <a:pt x="3120898" y="6350"/>
                </a:lnTo>
                <a:lnTo>
                  <a:pt x="3120898" y="12700"/>
                </a:lnTo>
                <a:lnTo>
                  <a:pt x="6216396" y="12700"/>
                </a:lnTo>
                <a:lnTo>
                  <a:pt x="6216396" y="6350"/>
                </a:lnTo>
                <a:close/>
              </a:path>
              <a:path w="6261100" h="3175000">
                <a:moveTo>
                  <a:pt x="6229096" y="6350"/>
                </a:moveTo>
                <a:lnTo>
                  <a:pt x="6216396" y="6350"/>
                </a:lnTo>
                <a:lnTo>
                  <a:pt x="6222746" y="12700"/>
                </a:lnTo>
                <a:lnTo>
                  <a:pt x="6229096" y="12700"/>
                </a:lnTo>
                <a:lnTo>
                  <a:pt x="6229096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499342" y="6124295"/>
            <a:ext cx="205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1728" y="1353311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8591" y="2475941"/>
            <a:ext cx="6350000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4805" indent="-332740" algn="just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345440" algn="l"/>
              </a:tabLst>
            </a:pPr>
            <a:r>
              <a:rPr sz="2000" b="1" spc="-5" dirty="0">
                <a:latin typeface="Calibri"/>
                <a:cs typeface="Calibri"/>
              </a:rPr>
              <a:t>Defina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59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é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uma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tipo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spc="-30" dirty="0">
                <a:latin typeface="Calibri"/>
                <a:cs typeface="Calibri"/>
              </a:rPr>
              <a:t>“real”.</a:t>
            </a:r>
            <a:r>
              <a:rPr sz="2000" b="1" spc="60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Dê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5" dirty="0">
                <a:latin typeface="Calibri"/>
                <a:cs typeface="Calibri"/>
              </a:rPr>
              <a:t>exemplo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número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  <a:buAutoNum type="arabicPeriod" startAt="5"/>
              <a:tabLst>
                <a:tab pos="273685" algn="l"/>
              </a:tabLst>
            </a:pPr>
            <a:r>
              <a:rPr sz="2000" b="1" spc="-5" dirty="0">
                <a:latin typeface="Calibri"/>
                <a:cs typeface="Calibri"/>
              </a:rPr>
              <a:t>Defina </a:t>
            </a: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que </a:t>
            </a:r>
            <a:r>
              <a:rPr sz="2000" b="1" dirty="0">
                <a:latin typeface="Calibri"/>
                <a:cs typeface="Calibri"/>
              </a:rPr>
              <a:t>é </a:t>
            </a:r>
            <a:r>
              <a:rPr sz="2000" b="1" spc="-5" dirty="0">
                <a:latin typeface="Calibri"/>
                <a:cs typeface="Calibri"/>
              </a:rPr>
              <a:t>uma </a:t>
            </a:r>
            <a:r>
              <a:rPr sz="2000" b="1" spc="-15" dirty="0">
                <a:latin typeface="Calibri"/>
                <a:cs typeface="Calibri"/>
              </a:rPr>
              <a:t>variável </a:t>
            </a:r>
            <a:r>
              <a:rPr sz="2000" b="1" spc="-5" dirty="0">
                <a:latin typeface="Calibri"/>
                <a:cs typeface="Calibri"/>
              </a:rPr>
              <a:t>do tipo </a:t>
            </a:r>
            <a:r>
              <a:rPr sz="2000" b="1" spc="-30" dirty="0">
                <a:latin typeface="Calibri"/>
                <a:cs typeface="Calibri"/>
              </a:rPr>
              <a:t>“caracter”. </a:t>
            </a:r>
            <a:r>
              <a:rPr sz="2000" b="1" dirty="0">
                <a:latin typeface="Calibri"/>
                <a:cs typeface="Calibri"/>
              </a:rPr>
              <a:t>É </a:t>
            </a:r>
            <a:r>
              <a:rPr sz="2000" b="1" spc="-5" dirty="0">
                <a:latin typeface="Calibri"/>
                <a:cs typeface="Calibri"/>
              </a:rPr>
              <a:t>possível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armazenar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somente</a:t>
            </a:r>
            <a:r>
              <a:rPr sz="2000" b="1" spc="-5" dirty="0">
                <a:latin typeface="Calibri"/>
                <a:cs typeface="Calibri"/>
              </a:rPr>
              <a:t> um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único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caractere</a:t>
            </a:r>
            <a:r>
              <a:rPr sz="2000" b="1" spc="4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numa</a:t>
            </a:r>
            <a:r>
              <a:rPr sz="2000" b="1" spc="45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 </a:t>
            </a:r>
            <a:r>
              <a:rPr sz="2000" b="1" spc="-10" dirty="0">
                <a:latin typeface="Calibri"/>
                <a:cs typeface="Calibri"/>
              </a:rPr>
              <a:t> deste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83913"/>
            <a:ext cx="9499600" cy="3213700"/>
          </a:xfrm>
          <a:prstGeom prst="rect">
            <a:avLst/>
          </a:prstGeom>
        </p:spPr>
        <p:txBody>
          <a:bodyPr vert="horz" wrap="square" lIns="0" tIns="320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 dirty="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1280"/>
              </a:spcBef>
            </a:pPr>
            <a:r>
              <a:rPr sz="2000" b="1" dirty="0">
                <a:latin typeface="Calibri"/>
                <a:cs typeface="Calibri"/>
              </a:rPr>
              <a:t>6. </a:t>
            </a:r>
            <a:r>
              <a:rPr sz="2000" b="1" spc="-20" dirty="0">
                <a:latin typeface="Calibri"/>
                <a:cs typeface="Calibri"/>
              </a:rPr>
              <a:t>Faça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15" dirty="0">
                <a:latin typeface="Calibri"/>
                <a:cs typeface="Calibri"/>
              </a:rPr>
              <a:t>programa </a:t>
            </a:r>
            <a:r>
              <a:rPr sz="2000" b="1" dirty="0">
                <a:latin typeface="Calibri"/>
                <a:cs typeface="Calibri"/>
              </a:rPr>
              <a:t>que </a:t>
            </a:r>
            <a:r>
              <a:rPr sz="2000" b="1" spc="-5" dirty="0">
                <a:latin typeface="Calibri"/>
                <a:cs typeface="Calibri"/>
              </a:rPr>
              <a:t>calcule </a:t>
            </a: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valor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10" dirty="0">
                <a:latin typeface="Calibri"/>
                <a:cs typeface="Calibri"/>
              </a:rPr>
              <a:t>desconto </a:t>
            </a:r>
            <a:r>
              <a:rPr sz="2000" b="1" spc="-15" dirty="0">
                <a:latin typeface="Calibri"/>
                <a:cs typeface="Calibri"/>
              </a:rPr>
              <a:t>para 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5" dirty="0" err="1">
                <a:latin typeface="Calibri"/>
                <a:cs typeface="Calibri"/>
              </a:rPr>
              <a:t>determinado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 err="1" smtClean="0">
                <a:latin typeface="Calibri"/>
                <a:cs typeface="Calibri"/>
              </a:rPr>
              <a:t>produto</a:t>
            </a:r>
            <a:r>
              <a:rPr sz="2000" b="1" spc="-15" dirty="0" smtClean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endParaRPr lang="pt-BR" sz="195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lang="pt-BR" sz="2000" dirty="0" smtClean="0">
                <a:latin typeface="Calibri"/>
                <a:cs typeface="Calibri"/>
              </a:rPr>
              <a:t>O</a:t>
            </a:r>
            <a:r>
              <a:rPr sz="2000" spc="-5" dirty="0" smtClean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spc="-10" dirty="0" err="1">
                <a:latin typeface="Calibri"/>
                <a:cs typeface="Calibri"/>
              </a:rPr>
              <a:t>deve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 err="1" smtClean="0">
                <a:latin typeface="Calibri"/>
                <a:cs typeface="Calibri"/>
              </a:rPr>
              <a:t>permitir</a:t>
            </a:r>
            <a:r>
              <a:rPr sz="2000" dirty="0" smtClean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 o </a:t>
            </a:r>
            <a:r>
              <a:rPr sz="2000" spc="-5" dirty="0">
                <a:latin typeface="Calibri"/>
                <a:cs typeface="Calibri"/>
              </a:rPr>
              <a:t>usuário digite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lang="pt-BR" sz="2000" b="1" dirty="0" smtClean="0">
                <a:latin typeface="Calibri"/>
                <a:cs typeface="Calibri"/>
              </a:rPr>
              <a:t>nome</a:t>
            </a:r>
            <a:r>
              <a:rPr lang="pt-BR" sz="2000" dirty="0" smtClean="0">
                <a:latin typeface="Calibri"/>
                <a:cs typeface="Calibri"/>
              </a:rPr>
              <a:t> </a:t>
            </a:r>
            <a:r>
              <a:rPr sz="2000" spc="-5" dirty="0" smtClean="0">
                <a:latin typeface="Calibri"/>
                <a:cs typeface="Calibri"/>
              </a:rPr>
              <a:t>do </a:t>
            </a:r>
            <a:r>
              <a:rPr sz="2000" spc="-15" dirty="0">
                <a:latin typeface="Calibri"/>
                <a:cs typeface="Calibri"/>
              </a:rPr>
              <a:t>produto,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valor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20" dirty="0" err="1" smtClean="0">
                <a:latin typeface="Calibri"/>
                <a:cs typeface="Calibri"/>
              </a:rPr>
              <a:t>produto</a:t>
            </a:r>
            <a:r>
              <a:rPr lang="pt-BR" sz="2000" spc="-20" dirty="0" smtClean="0">
                <a:latin typeface="Calibri"/>
                <a:cs typeface="Calibri"/>
              </a:rPr>
              <a:t> e</a:t>
            </a:r>
            <a:r>
              <a:rPr sz="2000" spc="-20" dirty="0" smtClean="0">
                <a:latin typeface="Calibri"/>
                <a:cs typeface="Calibri"/>
              </a:rPr>
              <a:t> </a:t>
            </a:r>
            <a:r>
              <a:rPr sz="2000" spc="-440" dirty="0" smtClean="0">
                <a:latin typeface="Calibri"/>
                <a:cs typeface="Calibri"/>
              </a:rPr>
              <a:t> </a:t>
            </a:r>
            <a:r>
              <a:rPr sz="2000" dirty="0" smtClean="0">
                <a:latin typeface="Calibri"/>
                <a:cs typeface="Calibri"/>
              </a:rPr>
              <a:t>a</a:t>
            </a:r>
            <a:r>
              <a:rPr sz="2000" spc="5" dirty="0" smtClean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porcentagem</a:t>
            </a:r>
            <a:r>
              <a:rPr sz="2000" spc="-5" dirty="0">
                <a:latin typeface="Calibri"/>
                <a:cs typeface="Calibri"/>
              </a:rPr>
              <a:t> 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desconto.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lang="pt-BR" sz="2000" spc="-5" dirty="0" smtClean="0">
                <a:latin typeface="Calibri"/>
                <a:cs typeface="Calibri"/>
              </a:rPr>
              <a:t>Deve ser </a:t>
            </a:r>
            <a:r>
              <a:rPr sz="2000" dirty="0" err="1" smtClean="0">
                <a:latin typeface="Calibri"/>
                <a:cs typeface="Calibri"/>
              </a:rPr>
              <a:t>calculado</a:t>
            </a:r>
            <a:r>
              <a:rPr sz="2000" spc="-15" dirty="0" smtClean="0">
                <a:latin typeface="Calibri"/>
                <a:cs typeface="Calibri"/>
              </a:rPr>
              <a:t> </a:t>
            </a:r>
            <a:r>
              <a:rPr lang="pt-BR" sz="2000" spc="-15" dirty="0" smtClean="0">
                <a:latin typeface="Calibri"/>
                <a:cs typeface="Calibri"/>
              </a:rPr>
              <a:t>o </a:t>
            </a:r>
            <a:r>
              <a:rPr lang="pt-BR" sz="2000" i="1" u="sng" spc="-15" dirty="0" smtClean="0">
                <a:latin typeface="Calibri"/>
                <a:cs typeface="Calibri"/>
              </a:rPr>
              <a:t>valor do desconto </a:t>
            </a:r>
            <a:r>
              <a:rPr lang="pt-BR" sz="2000" spc="-15" dirty="0" smtClean="0">
                <a:latin typeface="Calibri"/>
                <a:cs typeface="Calibri"/>
              </a:rPr>
              <a:t>e o </a:t>
            </a:r>
            <a:r>
              <a:rPr lang="pt-BR" sz="2000" i="1" u="sng" spc="-15" dirty="0" smtClean="0">
                <a:latin typeface="Calibri"/>
                <a:cs typeface="Calibri"/>
              </a:rPr>
              <a:t>valor do produto com desconto</a:t>
            </a:r>
            <a:r>
              <a:rPr lang="pt-BR" sz="2000" spc="-15" dirty="0" smtClean="0">
                <a:latin typeface="Calibri"/>
                <a:cs typeface="Calibri"/>
              </a:rPr>
              <a:t>. Ao final, deve ser enviada para a tela as seguintes informações: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33600" y="4038600"/>
            <a:ext cx="7040245" cy="221599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 “O produto </a:t>
            </a:r>
            <a:r>
              <a:rPr lang="pt-BR" dirty="0" err="1" smtClean="0">
                <a:solidFill>
                  <a:schemeClr val="tx1"/>
                </a:solidFill>
              </a:rPr>
              <a:t>xxxxxxxxx</a:t>
            </a:r>
            <a:r>
              <a:rPr lang="pt-BR" dirty="0" smtClean="0">
                <a:solidFill>
                  <a:schemeClr val="tx1"/>
                </a:solidFill>
              </a:rPr>
              <a:t> custa R$ </a:t>
            </a:r>
            <a:r>
              <a:rPr lang="pt-BR" dirty="0" err="1" smtClean="0">
                <a:solidFill>
                  <a:schemeClr val="tx1"/>
                </a:solidFill>
              </a:rPr>
              <a:t>xx,xx</a:t>
            </a:r>
            <a:r>
              <a:rPr lang="pt-BR" dirty="0" smtClean="0">
                <a:solidFill>
                  <a:schemeClr val="tx1"/>
                </a:solidFill>
              </a:rPr>
              <a:t> mas você 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tem um desconto de </a:t>
            </a:r>
            <a:r>
              <a:rPr lang="pt-BR" dirty="0" err="1" smtClean="0">
                <a:solidFill>
                  <a:schemeClr val="tx1"/>
                </a:solidFill>
              </a:rPr>
              <a:t>xx</a:t>
            </a:r>
            <a:r>
              <a:rPr lang="pt-BR" dirty="0" smtClean="0">
                <a:solidFill>
                  <a:schemeClr val="tx1"/>
                </a:solidFill>
              </a:rPr>
              <a:t>%”. 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 “Por este motivo, será abatido em sua compra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o valor de R$ </a:t>
            </a:r>
            <a:r>
              <a:rPr lang="pt-BR" dirty="0" err="1" smtClean="0">
                <a:solidFill>
                  <a:schemeClr val="tx1"/>
                </a:solidFill>
              </a:rPr>
              <a:t>xx,xx</a:t>
            </a:r>
            <a:r>
              <a:rPr lang="pt-BR" dirty="0" smtClean="0">
                <a:solidFill>
                  <a:schemeClr val="tx1"/>
                </a:solidFill>
              </a:rPr>
              <a:t>”.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 “Desta forma, você pagará apenas </a:t>
            </a:r>
            <a:r>
              <a:rPr lang="pt-BR" dirty="0" err="1" smtClean="0">
                <a:solidFill>
                  <a:schemeClr val="tx1"/>
                </a:solidFill>
              </a:rPr>
              <a:t>R$xx,xx</a:t>
            </a:r>
            <a:r>
              <a:rPr lang="pt-BR" dirty="0" smtClean="0">
                <a:solidFill>
                  <a:schemeClr val="tx1"/>
                </a:solidFill>
              </a:rPr>
              <a:t> pelo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produto”.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4393691"/>
            <a:ext cx="7523988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09242" y="4631512"/>
            <a:ext cx="670496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Fluxogramas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Condicionais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59051"/>
            <a:ext cx="472440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caracteriza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símbolos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gráficos</a:t>
            </a:r>
            <a:r>
              <a:rPr sz="2400" spc="-10" dirty="0">
                <a:latin typeface="Calibri"/>
                <a:cs typeface="Calibri"/>
              </a:rPr>
              <a:t> que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representam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5" dirty="0">
                <a:latin typeface="Calibri"/>
                <a:cs typeface="Calibri"/>
              </a:rPr>
              <a:t>ação,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quais são </a:t>
            </a:r>
            <a:r>
              <a:rPr sz="2400" spc="-10" dirty="0">
                <a:latin typeface="Calibri"/>
                <a:cs typeface="Calibri"/>
              </a:rPr>
              <a:t>ligados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meio de </a:t>
            </a:r>
            <a:r>
              <a:rPr sz="2400" spc="-15" dirty="0">
                <a:latin typeface="Calibri"/>
                <a:cs typeface="Calibri"/>
              </a:rPr>
              <a:t>setas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indicam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possível </a:t>
            </a:r>
            <a:r>
              <a:rPr sz="2400" spc="-15" dirty="0">
                <a:latin typeface="Calibri"/>
                <a:cs typeface="Calibri"/>
              </a:rPr>
              <a:t>trajetória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Essa </a:t>
            </a:r>
            <a:r>
              <a:rPr sz="2400" spc="-15" dirty="0">
                <a:latin typeface="Calibri"/>
                <a:cs typeface="Calibri"/>
              </a:rPr>
              <a:t>trajetória </a:t>
            </a:r>
            <a:r>
              <a:rPr sz="2400" spc="-10" dirty="0">
                <a:latin typeface="Calibri"/>
                <a:cs typeface="Calibri"/>
              </a:rPr>
              <a:t>normalmente </a:t>
            </a:r>
            <a:r>
              <a:rPr sz="2400" spc="-5" dirty="0">
                <a:latin typeface="Calibri"/>
                <a:cs typeface="Calibri"/>
              </a:rPr>
              <a:t>segue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direção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cima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baixo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esquerda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direita.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735" y="1367027"/>
            <a:ext cx="5922264" cy="42321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583501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8431" y="1303019"/>
            <a:ext cx="11643360" cy="4737100"/>
            <a:chOff x="408431" y="1303019"/>
            <a:chExt cx="11643360" cy="4737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1805939"/>
              <a:ext cx="5568696" cy="41483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4620" y="1303019"/>
              <a:ext cx="5567171" cy="47365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1628" y="0"/>
            <a:ext cx="2318004" cy="68503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853006"/>
            <a:ext cx="40805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1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Somando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9716" y="13714"/>
            <a:ext cx="4826508" cy="68107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825193"/>
            <a:ext cx="43033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2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3952"/>
            <a:ext cx="38366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fluxogramas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pelo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Power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Point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100832"/>
            <a:ext cx="47250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fluxogramas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Power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Point </a:t>
            </a: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5" dirty="0">
                <a:latin typeface="Calibri"/>
                <a:cs typeface="Calibri"/>
              </a:rPr>
              <a:t>clicar na guia “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Inserir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Formas</a:t>
            </a:r>
            <a:r>
              <a:rPr sz="2400" spc="-35" dirty="0">
                <a:latin typeface="Calibri"/>
                <a:cs typeface="Calibri"/>
              </a:rPr>
              <a:t>”, </a:t>
            </a:r>
            <a:r>
              <a:rPr sz="2400" spc="-10" dirty="0">
                <a:latin typeface="Calibri"/>
                <a:cs typeface="Calibri"/>
              </a:rPr>
              <a:t>lá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5" dirty="0">
                <a:latin typeface="Calibri"/>
                <a:cs typeface="Calibri"/>
              </a:rPr>
              <a:t>possível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encontrar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símbolos do </a:t>
            </a:r>
            <a:r>
              <a:rPr sz="2400" spc="-15" dirty="0">
                <a:latin typeface="Calibri"/>
                <a:cs typeface="Calibri"/>
              </a:rPr>
              <a:t>fluxograma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fazer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caminho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fluxo.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72428" y="1155191"/>
            <a:ext cx="5720080" cy="4939665"/>
            <a:chOff x="6472428" y="1155191"/>
            <a:chExt cx="5720080" cy="49396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2428" y="1155191"/>
              <a:ext cx="5719571" cy="49392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1181099"/>
              <a:ext cx="5638800" cy="483717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2276855"/>
            <a:ext cx="2324100" cy="2798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2215337"/>
            <a:ext cx="9035415" cy="3380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Qual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utilidade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fluxograma?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2000" spc="5" dirty="0">
                <a:latin typeface="Calibri"/>
                <a:cs typeface="Calibri"/>
              </a:rPr>
              <a:t>Em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projeto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fluxogramas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úteis?</a:t>
            </a:r>
            <a:endParaRPr sz="20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Através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próprio </a:t>
            </a:r>
            <a:r>
              <a:rPr sz="2000" spc="-25" dirty="0">
                <a:latin typeface="Calibri"/>
                <a:cs typeface="Calibri"/>
              </a:rPr>
              <a:t>Word, </a:t>
            </a:r>
            <a:r>
              <a:rPr sz="2000" spc="-5" dirty="0">
                <a:latin typeface="Calibri"/>
                <a:cs typeface="Calibri"/>
              </a:rPr>
              <a:t>crie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fluxograma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calculará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média </a:t>
            </a:r>
            <a:r>
              <a:rPr sz="2000" spc="-10" dirty="0">
                <a:latin typeface="Calibri"/>
                <a:cs typeface="Calibri"/>
              </a:rPr>
              <a:t>entre </a:t>
            </a:r>
            <a:r>
              <a:rPr sz="2000" spc="-5" dirty="0">
                <a:latin typeface="Calibri"/>
                <a:cs typeface="Calibri"/>
              </a:rPr>
              <a:t>dois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valores.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todo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processo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nos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exemplos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mostrados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neste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tema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aula.</a:t>
            </a:r>
            <a:endParaRPr sz="200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Através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próprio </a:t>
            </a:r>
            <a:r>
              <a:rPr sz="2000" spc="-35" dirty="0">
                <a:latin typeface="Calibri"/>
                <a:cs typeface="Calibri"/>
              </a:rPr>
              <a:t>Word </a:t>
            </a:r>
            <a:r>
              <a:rPr sz="2000" dirty="0">
                <a:latin typeface="Calibri"/>
                <a:cs typeface="Calibri"/>
              </a:rPr>
              <a:t>crie um </a:t>
            </a:r>
            <a:r>
              <a:rPr sz="2000" spc="-15" dirty="0">
                <a:latin typeface="Calibri"/>
                <a:cs typeface="Calibri"/>
              </a:rPr>
              <a:t>fluxograma para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nota </a:t>
            </a:r>
            <a:r>
              <a:rPr sz="2000" spc="-5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aluno, </a:t>
            </a:r>
            <a:r>
              <a:rPr sz="2000" spc="-5" dirty="0">
                <a:latin typeface="Calibri"/>
                <a:cs typeface="Calibri"/>
              </a:rPr>
              <a:t>se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nota </a:t>
            </a:r>
            <a:r>
              <a:rPr sz="2000" spc="-20" dirty="0">
                <a:latin typeface="Calibri"/>
                <a:cs typeface="Calibri"/>
              </a:rPr>
              <a:t>for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menor que </a:t>
            </a:r>
            <a:r>
              <a:rPr sz="2000" dirty="0">
                <a:latin typeface="Calibri"/>
                <a:cs typeface="Calibri"/>
              </a:rPr>
              <a:t>7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aparecer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spc="-30" dirty="0">
                <a:latin typeface="Calibri"/>
                <a:cs typeface="Calibri"/>
              </a:rPr>
              <a:t>“Aluno </a:t>
            </a:r>
            <a:r>
              <a:rPr sz="2000" spc="-15" dirty="0">
                <a:latin typeface="Calibri"/>
                <a:cs typeface="Calibri"/>
              </a:rPr>
              <a:t>reprovado!” </a:t>
            </a:r>
            <a:r>
              <a:rPr sz="2000" spc="-5" dirty="0">
                <a:latin typeface="Calibri"/>
                <a:cs typeface="Calibri"/>
              </a:rPr>
              <a:t>Caso </a:t>
            </a:r>
            <a:r>
              <a:rPr sz="2000" spc="-10" dirty="0">
                <a:latin typeface="Calibri"/>
                <a:cs typeface="Calibri"/>
              </a:rPr>
              <a:t>contrário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“Passou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30" dirty="0">
                <a:latin typeface="Calibri"/>
                <a:cs typeface="Calibri"/>
              </a:rPr>
              <a:t>ano!”.</a:t>
            </a:r>
            <a:endParaRPr sz="20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Pesquise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internet</a:t>
            </a:r>
            <a:r>
              <a:rPr sz="2000" spc="-5" dirty="0">
                <a:latin typeface="Calibri"/>
                <a:cs typeface="Calibri"/>
              </a:rPr>
              <a:t> três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gratuitos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próprios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criar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sites</a:t>
            </a:r>
            <a:r>
              <a:rPr sz="2000" spc="-5" dirty="0">
                <a:latin typeface="Calibri"/>
                <a:cs typeface="Calibri"/>
              </a:rPr>
              <a:t> online</a:t>
            </a:r>
            <a:r>
              <a:rPr sz="2000" dirty="0">
                <a:latin typeface="Calibri"/>
                <a:cs typeface="Calibri"/>
              </a:rPr>
              <a:t> 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permitem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criação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fluxogramas </a:t>
            </a:r>
            <a:r>
              <a:rPr sz="2000" spc="-10" dirty="0">
                <a:latin typeface="Calibri"/>
                <a:cs typeface="Calibri"/>
              </a:rPr>
              <a:t> gratuitamente.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50465"/>
            <a:ext cx="4725670" cy="35102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9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condições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impostas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algo </a:t>
            </a:r>
            <a:r>
              <a:rPr sz="2400" spc="-15" dirty="0">
                <a:latin typeface="Calibri"/>
                <a:cs typeface="Calibri"/>
              </a:rPr>
              <a:t>aconteça. </a:t>
            </a:r>
            <a:r>
              <a:rPr sz="2400" spc="-25" dirty="0">
                <a:latin typeface="Calibri"/>
                <a:cs typeface="Calibri"/>
              </a:rPr>
              <a:t>Por </a:t>
            </a:r>
            <a:r>
              <a:rPr sz="2400" spc="-20" dirty="0">
                <a:latin typeface="Calibri"/>
                <a:cs typeface="Calibri"/>
              </a:rPr>
              <a:t> exemplo, </a:t>
            </a:r>
            <a:r>
              <a:rPr sz="2400" dirty="0">
                <a:latin typeface="Calibri"/>
                <a:cs typeface="Calibri"/>
              </a:rPr>
              <a:t>quando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mãe </a:t>
            </a:r>
            <a:r>
              <a:rPr sz="2400" spc="-5" dirty="0">
                <a:latin typeface="Calibri"/>
                <a:cs typeface="Calibri"/>
              </a:rPr>
              <a:t>diz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só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chocolate </a:t>
            </a:r>
            <a:r>
              <a:rPr sz="2400" spc="-5" dirty="0">
                <a:latin typeface="Calibri"/>
                <a:cs typeface="Calibri"/>
              </a:rPr>
              <a:t>após </a:t>
            </a:r>
            <a:r>
              <a:rPr sz="2400" spc="-10" dirty="0">
                <a:latin typeface="Calibri"/>
                <a:cs typeface="Calibri"/>
              </a:rPr>
              <a:t>comer </a:t>
            </a:r>
            <a:r>
              <a:rPr sz="2400" spc="-15" dirty="0">
                <a:latin typeface="Calibri"/>
                <a:cs typeface="Calibri"/>
              </a:rPr>
              <a:t>toda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comida,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perceba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mãe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impondo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filho,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se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atendida, </a:t>
            </a:r>
            <a:r>
              <a:rPr sz="2400" dirty="0">
                <a:latin typeface="Calibri"/>
                <a:cs typeface="Calibri"/>
              </a:rPr>
              <a:t>o menino </a:t>
            </a:r>
            <a:r>
              <a:rPr sz="2400" spc="-10" dirty="0">
                <a:latin typeface="Calibri"/>
                <a:cs typeface="Calibri"/>
              </a:rPr>
              <a:t>poderá </a:t>
            </a:r>
            <a:r>
              <a:rPr sz="2400" spc="-5" dirty="0">
                <a:latin typeface="Calibri"/>
                <a:cs typeface="Calibri"/>
              </a:rPr>
              <a:t>comer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chocolate,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ficará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2125979"/>
            <a:ext cx="6402324" cy="32903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379" y="1434465"/>
            <a:ext cx="47250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grande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desafio dos 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programadores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conceber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sintaxe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leve,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intuitiva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preferencialmente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15" dirty="0">
                <a:latin typeface="Calibri"/>
                <a:cs typeface="Calibri"/>
              </a:rPr>
              <a:t>códigos </a:t>
            </a:r>
            <a:r>
              <a:rPr sz="2400" spc="-10" dirty="0">
                <a:latin typeface="Calibri"/>
                <a:cs typeface="Calibri"/>
              </a:rPr>
              <a:t>claros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26528" y="1434465"/>
            <a:ext cx="418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década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1940,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6528" y="1800225"/>
            <a:ext cx="1812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ompu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ado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00945" y="1800225"/>
            <a:ext cx="1082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elétr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43970" y="1800225"/>
            <a:ext cx="76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6528" y="2165984"/>
            <a:ext cx="41808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56970" algn="l"/>
                <a:tab pos="2959735" algn="l"/>
                <a:tab pos="3283585" algn="l"/>
              </a:tabLst>
            </a:pPr>
            <a:r>
              <a:rPr sz="2400" dirty="0">
                <a:latin typeface="Calibri"/>
                <a:cs typeface="Calibri"/>
              </a:rPr>
              <a:t>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ados,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essi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ando	a	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 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spc="-10" dirty="0">
                <a:latin typeface="Calibri"/>
                <a:cs typeface="Calibri"/>
              </a:rPr>
              <a:t> primeiras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1202690" algn="l"/>
                <a:tab pos="1943735" algn="l"/>
                <a:tab pos="2440305" algn="l"/>
                <a:tab pos="3525520" algn="l"/>
                <a:tab pos="385064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disp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siti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	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arm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ena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nt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ainda	e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6528" y="4361179"/>
            <a:ext cx="3373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5485" algn="l"/>
              </a:tabLst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programação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complexos,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6528" y="3995420"/>
            <a:ext cx="418020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423035" algn="l"/>
                <a:tab pos="2701925" algn="l"/>
                <a:tab pos="384238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ários,	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xigi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-s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ódi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6528" y="4726635"/>
            <a:ext cx="2918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7490" algn="l"/>
              </a:tabLst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ficaram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conhecidos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91215" y="4726635"/>
            <a:ext cx="717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omo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5516" y="2985516"/>
            <a:ext cx="3496055" cy="33207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26528" y="5092953"/>
            <a:ext cx="417893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610"/>
              </a:spcBef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111" y="6599631"/>
            <a:ext cx="471551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https://pixabay.com/pt/vectors/codifica%c3%a7%c3%a3o-computador-1294361/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3952"/>
            <a:ext cx="277495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1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Comparação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568" y="3181603"/>
            <a:ext cx="4723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criarmos </a:t>
            </a:r>
            <a:r>
              <a:rPr sz="2400" spc="-10" dirty="0">
                <a:latin typeface="Calibri"/>
                <a:cs typeface="Calibri"/>
              </a:rPr>
              <a:t>condicionais utilizamos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muitas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vezes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operadores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comparação.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384" y="1789176"/>
            <a:ext cx="5957315" cy="36149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39" y="1632204"/>
            <a:ext cx="6156960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48334"/>
            <a:ext cx="5017135" cy="2475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36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2080"/>
              </a:spcBef>
              <a:tabLst>
                <a:tab pos="502284" algn="l"/>
                <a:tab pos="2171065" algn="l"/>
                <a:tab pos="3361690" algn="l"/>
                <a:tab pos="46977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ional	</a:t>
            </a:r>
            <a:r>
              <a:rPr sz="2400" spc="-5" dirty="0">
                <a:latin typeface="Calibri"/>
                <a:cs typeface="Calibri"/>
              </a:rPr>
              <a:t>simple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funcion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  </a:t>
            </a:r>
            <a:r>
              <a:rPr sz="2400" spc="-10" dirty="0">
                <a:latin typeface="Calibri"/>
                <a:cs typeface="Calibri"/>
              </a:rPr>
              <a:t>seguinte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a)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568" y="3972890"/>
            <a:ext cx="166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mplo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228725" algn="l"/>
              </a:tabLst>
            </a:pPr>
            <a:r>
              <a:rPr sz="2400" spc="-15" dirty="0">
                <a:latin typeface="Calibri"/>
                <a:cs typeface="Calibri"/>
              </a:rPr>
              <a:t>variável	</a:t>
            </a: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3747" y="3972890"/>
            <a:ext cx="87121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abai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menor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848" y="3972890"/>
            <a:ext cx="20599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540" algn="l"/>
                <a:tab pos="897890" algn="l"/>
                <a:tab pos="1740535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760730" algn="l"/>
                <a:tab pos="13303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	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568" y="4704969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aparecerá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mensagem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tabLst>
                <a:tab pos="755015" algn="l"/>
                <a:tab pos="1361440" algn="l"/>
                <a:tab pos="1640205" algn="l"/>
                <a:tab pos="3185795" algn="l"/>
                <a:tab pos="3837940" algn="l"/>
                <a:tab pos="45694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ondiciona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”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finalizada 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um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“fimse”.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39" y="1926335"/>
            <a:ext cx="6156960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48334"/>
            <a:ext cx="5017135" cy="244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36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1860"/>
              </a:spcBef>
              <a:tabLst>
                <a:tab pos="502284" algn="l"/>
                <a:tab pos="2171065" algn="l"/>
                <a:tab pos="3361690" algn="l"/>
                <a:tab pos="46977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ional	</a:t>
            </a:r>
            <a:r>
              <a:rPr sz="2400" spc="-5" dirty="0">
                <a:latin typeface="Calibri"/>
                <a:cs typeface="Calibri"/>
              </a:rPr>
              <a:t>simple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funcion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  </a:t>
            </a:r>
            <a:r>
              <a:rPr sz="2400" spc="-10" dirty="0">
                <a:latin typeface="Calibri"/>
                <a:cs typeface="Calibri"/>
              </a:rPr>
              <a:t>seguinte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a)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568" y="3945077"/>
            <a:ext cx="166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68" y="3945077"/>
            <a:ext cx="270319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abaixo</a:t>
            </a:r>
            <a:endParaRPr sz="2400">
              <a:latin typeface="Calibri"/>
              <a:cs typeface="Calibri"/>
            </a:endParaRPr>
          </a:p>
          <a:p>
            <a:pPr marR="27305" algn="r">
              <a:lnSpc>
                <a:spcPct val="100000"/>
              </a:lnSpc>
              <a:spcBef>
                <a:spcPts val="5"/>
              </a:spcBef>
              <a:tabLst>
                <a:tab pos="1216025" algn="l"/>
                <a:tab pos="1831975" algn="l"/>
              </a:tabLst>
            </a:pP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menor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848" y="3945077"/>
            <a:ext cx="205993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540" algn="l"/>
                <a:tab pos="897890" algn="l"/>
                <a:tab pos="1740535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760730" algn="l"/>
                <a:tab pos="13303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	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568" y="4677282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aparecerá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mensagem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tabLst>
                <a:tab pos="755015" algn="l"/>
                <a:tab pos="1361440" algn="l"/>
                <a:tab pos="1640205" algn="l"/>
                <a:tab pos="3185795" algn="l"/>
                <a:tab pos="3837940" algn="l"/>
                <a:tab pos="45694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ondiciona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”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finalizada 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um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“fimse”.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635" y="0"/>
            <a:ext cx="3293364" cy="16672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5" y="1143000"/>
            <a:ext cx="6096000" cy="5301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47786"/>
            <a:ext cx="5013325" cy="3733165"/>
          </a:xfrm>
          <a:prstGeom prst="rect">
            <a:avLst/>
          </a:prstGeom>
        </p:spPr>
        <p:txBody>
          <a:bodyPr vert="horz" wrap="square" lIns="0" tIns="313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36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83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(nota </a:t>
            </a:r>
            <a:r>
              <a:rPr sz="2400" spc="-5" dirty="0">
                <a:latin typeface="Calibri"/>
                <a:cs typeface="Calibri"/>
              </a:rPr>
              <a:t>&gt;=7)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algoritmo </a:t>
            </a:r>
            <a:r>
              <a:rPr sz="2400" spc="-15" dirty="0">
                <a:latin typeface="Calibri"/>
                <a:cs typeface="Calibri"/>
              </a:rPr>
              <a:t>exibirá: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“Parabéns!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Continue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assim!”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exibirá:</a:t>
            </a:r>
            <a:endParaRPr sz="24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“Você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precisa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estudar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mais!”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927" y="4710684"/>
            <a:ext cx="3838955" cy="16276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3807" y="1171955"/>
            <a:ext cx="5966460" cy="52014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47786"/>
            <a:ext cx="4354830" cy="1534160"/>
          </a:xfrm>
          <a:prstGeom prst="rect">
            <a:avLst/>
          </a:prstGeom>
        </p:spPr>
        <p:txBody>
          <a:bodyPr vert="horz" wrap="square" lIns="0" tIns="313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36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83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524" y="3208020"/>
            <a:ext cx="5286756" cy="22372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7587" y="1235964"/>
            <a:ext cx="6016752" cy="38221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38148"/>
            <a:ext cx="3782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“E”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248661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sejam </a:t>
            </a:r>
            <a:r>
              <a:rPr sz="2400" spc="-15" dirty="0">
                <a:latin typeface="Calibri"/>
                <a:cs typeface="Calibri"/>
              </a:rPr>
              <a:t>executadas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 sejam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verdadeiras,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executadas.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655896"/>
            <a:ext cx="7357745" cy="1553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garota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sair,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essas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(receber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salário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chover) </a:t>
            </a:r>
            <a:r>
              <a:rPr sz="2400" spc="-5" dirty="0">
                <a:latin typeface="Calibri"/>
                <a:cs typeface="Calibri"/>
              </a:rPr>
              <a:t>precisam 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saia,</a:t>
            </a:r>
            <a:r>
              <a:rPr sz="2400" dirty="0">
                <a:latin typeface="Calibri"/>
                <a:cs typeface="Calibri"/>
              </a:rPr>
              <a:t> 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sair.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7463" y="1168908"/>
            <a:ext cx="6574536" cy="5236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022015"/>
            <a:ext cx="3782695" cy="1322705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“E”</a:t>
            </a:r>
            <a:endParaRPr sz="36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110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5656" y="2497835"/>
            <a:ext cx="5145405" cy="3962400"/>
            <a:chOff x="295656" y="2497835"/>
            <a:chExt cx="5145405" cy="3962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928" y="2497835"/>
              <a:ext cx="4111752" cy="1860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56" y="4600955"/>
              <a:ext cx="4111752" cy="185928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03401"/>
            <a:ext cx="4152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“OU”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083053"/>
            <a:ext cx="4823460" cy="3745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sejam </a:t>
            </a:r>
            <a:r>
              <a:rPr sz="2400" spc="-15" dirty="0">
                <a:latin typeface="Calibri"/>
                <a:cs typeface="Calibri"/>
              </a:rPr>
              <a:t>executadas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sejam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verdadeiras.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 verdadeira </a:t>
            </a:r>
            <a:r>
              <a:rPr sz="2400" dirty="0">
                <a:latin typeface="Calibri"/>
                <a:cs typeface="Calibri"/>
              </a:rPr>
              <a:t>(passa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ônibus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dirty="0">
                <a:latin typeface="Calibri"/>
                <a:cs typeface="Calibri"/>
              </a:rPr>
              <a:t>B) ele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conseguirá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chegar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horário.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nenhum</a:t>
            </a:r>
            <a:r>
              <a:rPr sz="2400" dirty="0">
                <a:latin typeface="Calibri"/>
                <a:cs typeface="Calibri"/>
              </a:rPr>
              <a:t> 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ônibus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passar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atrasará.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3096" y="1513332"/>
            <a:ext cx="5708904" cy="42275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7548" y="1339596"/>
            <a:ext cx="6664452" cy="50764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950510"/>
            <a:ext cx="4152265" cy="1449705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“OU”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851" y="2665476"/>
            <a:ext cx="4094988" cy="37216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0531" y="1136903"/>
            <a:ext cx="6411468" cy="51953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014390"/>
            <a:ext cx="5183505" cy="162115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Escolha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Caso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escolha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caso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menus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2823972"/>
            <a:ext cx="5245735" cy="3508375"/>
            <a:chOff x="327659" y="2823972"/>
            <a:chExt cx="5245735" cy="3508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2823972"/>
              <a:ext cx="3230879" cy="23195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9943" y="4341875"/>
              <a:ext cx="2973324" cy="199034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698496"/>
            <a:ext cx="41287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primeira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máquina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" dirty="0">
                <a:latin typeface="Calibri"/>
                <a:cs typeface="Calibri"/>
              </a:rPr>
              <a:t>trabalhada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Assembly,</a:t>
            </a:r>
            <a:r>
              <a:rPr sz="2400" spc="-15" dirty="0">
                <a:latin typeface="Calibri"/>
                <a:cs typeface="Calibri"/>
              </a:rPr>
              <a:t> com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está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linguagem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programar</a:t>
            </a:r>
            <a:r>
              <a:rPr sz="2400" spc="-10" dirty="0">
                <a:latin typeface="Calibri"/>
                <a:cs typeface="Calibri"/>
              </a:rPr>
              <a:t> estes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grandes computadores.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 ainda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trabalhava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nível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58595"/>
            <a:ext cx="23482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EC7C30"/>
                </a:solidFill>
                <a:latin typeface="Calibri"/>
                <a:cs typeface="Calibri"/>
              </a:rPr>
              <a:t>Assembly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5628" y="903859"/>
            <a:ext cx="4553585" cy="191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Nesta </a:t>
            </a:r>
            <a:r>
              <a:rPr sz="2400" spc="-5" dirty="0">
                <a:latin typeface="Calibri"/>
                <a:cs typeface="Calibri"/>
              </a:rPr>
              <a:t>mesma década tivemos ainda 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" dirty="0">
                <a:latin typeface="Calibri"/>
                <a:cs typeface="Calibri"/>
              </a:rPr>
              <a:t>criação do Plankalkül por </a:t>
            </a:r>
            <a:r>
              <a:rPr sz="2400" spc="-20" dirty="0">
                <a:latin typeface="Calibri"/>
                <a:cs typeface="Calibri"/>
              </a:rPr>
              <a:t>Korand </a:t>
            </a:r>
            <a:r>
              <a:rPr sz="2400" spc="-15" dirty="0">
                <a:latin typeface="Calibri"/>
                <a:cs typeface="Calibri"/>
              </a:rPr>
              <a:t> Suze,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ENIAC code </a:t>
            </a:r>
            <a:r>
              <a:rPr sz="2800" b="1" spc="-25" dirty="0">
                <a:solidFill>
                  <a:srgbClr val="542F8E"/>
                </a:solidFill>
                <a:latin typeface="Calibri"/>
                <a:cs typeface="Calibri"/>
              </a:rPr>
              <a:t>System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ENIAC.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476" y="3220211"/>
            <a:ext cx="6076187" cy="26791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96000" y="3221735"/>
            <a:ext cx="6075045" cy="2677795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459740" marR="499109" algn="just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década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50,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Grace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Hopper,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nesta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época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programadora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marinha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americana,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desenvolveu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A-10,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uma linguagem 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alto nível</a:t>
            </a:r>
            <a:r>
              <a:rPr sz="2400" spc="5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criada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computador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UNIVAC.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3942" y="6124295"/>
            <a:ext cx="2565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8</a:t>
            </a:fld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2491739"/>
            <a:ext cx="2324100" cy="27995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9034145" cy="2456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570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condicional</a:t>
            </a:r>
            <a:r>
              <a:rPr sz="2000" dirty="0">
                <a:latin typeface="Calibri"/>
                <a:cs typeface="Calibri"/>
              </a:rPr>
              <a:t> simples,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algoritmo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 verificar </a:t>
            </a: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spc="-5" dirty="0">
                <a:latin typeface="Calibri"/>
                <a:cs typeface="Calibri"/>
              </a:rPr>
              <a:t>digitado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5" dirty="0">
                <a:latin typeface="Calibri"/>
                <a:cs typeface="Calibri"/>
              </a:rPr>
              <a:t>menor </a:t>
            </a:r>
            <a:r>
              <a:rPr sz="2000" spc="-10" dirty="0">
                <a:latin typeface="Calibri"/>
                <a:cs typeface="Calibri"/>
              </a:rPr>
              <a:t>ou </a:t>
            </a:r>
            <a:r>
              <a:rPr sz="2000" spc="-5" dirty="0">
                <a:latin typeface="Calibri"/>
                <a:cs typeface="Calibri"/>
              </a:rPr>
              <a:t>igual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20. </a:t>
            </a:r>
            <a:r>
              <a:rPr sz="2000" dirty="0">
                <a:latin typeface="Calibri"/>
                <a:cs typeface="Calibri"/>
              </a:rPr>
              <a:t>Se a </a:t>
            </a:r>
            <a:r>
              <a:rPr sz="2000" spc="-5" dirty="0">
                <a:latin typeface="Calibri"/>
                <a:cs typeface="Calibri"/>
              </a:rPr>
              <a:t>condição </a:t>
            </a:r>
            <a:r>
              <a:rPr sz="2000" spc="-15" dirty="0">
                <a:latin typeface="Calibri"/>
                <a:cs typeface="Calibri"/>
              </a:rPr>
              <a:t>for verdadeira, deve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mensagem: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"O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 digitado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5" dirty="0">
                <a:latin typeface="Calibri"/>
                <a:cs typeface="Calibri"/>
              </a:rPr>
              <a:t>menor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igual 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20!".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Exemplo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tela: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4000500"/>
            <a:ext cx="8526780" cy="19705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1705355"/>
            <a:ext cx="2324100" cy="27995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9054465" cy="2968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31115" marR="1529080">
              <a:lnSpc>
                <a:spcPct val="100000"/>
              </a:lnSpc>
              <a:spcBef>
                <a:spcPts val="1805"/>
              </a:spcBef>
              <a:buAutoNum type="arabicPeriod" startAt="2"/>
              <a:tabLst>
                <a:tab pos="281940" algn="l"/>
              </a:tabLst>
            </a:pP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programa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qualquer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condicional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composta.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OBS: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seu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na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execução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10" dirty="0">
                <a:latin typeface="Calibri"/>
                <a:cs typeface="Calibri"/>
              </a:rPr>
              <a:t> programa.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1950">
              <a:latin typeface="Calibri"/>
              <a:cs typeface="Calibri"/>
            </a:endParaRPr>
          </a:p>
          <a:p>
            <a:pPr marL="31115" marR="5080" algn="just">
              <a:lnSpc>
                <a:spcPct val="100000"/>
              </a:lnSpc>
              <a:buAutoNum type="arabicPeriod" startAt="2"/>
              <a:tabLst>
                <a:tab pos="283210" algn="l"/>
              </a:tabLst>
            </a:pP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10" dirty="0">
                <a:latin typeface="Calibri"/>
                <a:cs typeface="Calibri"/>
              </a:rPr>
              <a:t>aplicará </a:t>
            </a:r>
            <a:r>
              <a:rPr sz="2000" spc="-5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desconto </a:t>
            </a:r>
            <a:r>
              <a:rPr sz="2000" dirty="0">
                <a:latin typeface="Calibri"/>
                <a:cs typeface="Calibri"/>
              </a:rPr>
              <a:t>de 25% ao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5" dirty="0">
                <a:latin typeface="Calibri"/>
                <a:cs typeface="Calibri"/>
              </a:rPr>
              <a:t>produto </a:t>
            </a:r>
            <a:r>
              <a:rPr sz="2000" dirty="0">
                <a:latin typeface="Calibri"/>
                <a:cs typeface="Calibri"/>
              </a:rPr>
              <a:t>se 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cliente possuir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dos </a:t>
            </a:r>
            <a:r>
              <a:rPr sz="2000" spc="-10" dirty="0">
                <a:latin typeface="Calibri"/>
                <a:cs typeface="Calibri"/>
              </a:rPr>
              <a:t>seguintes </a:t>
            </a:r>
            <a:r>
              <a:rPr sz="2000" spc="-5" dirty="0">
                <a:latin typeface="Calibri"/>
                <a:cs typeface="Calibri"/>
              </a:rPr>
              <a:t>códigos de </a:t>
            </a:r>
            <a:r>
              <a:rPr sz="2000" spc="-10" dirty="0">
                <a:latin typeface="Calibri"/>
                <a:cs typeface="Calibri"/>
              </a:rPr>
              <a:t>promoção: </a:t>
            </a:r>
            <a:r>
              <a:rPr sz="2000" spc="5" dirty="0">
                <a:latin typeface="Calibri"/>
                <a:cs typeface="Calibri"/>
              </a:rPr>
              <a:t>“VBFMZB” </a:t>
            </a:r>
            <a:r>
              <a:rPr sz="2000" spc="-10" dirty="0">
                <a:latin typeface="Calibri"/>
                <a:cs typeface="Calibri"/>
              </a:rPr>
              <a:t>ou </a:t>
            </a:r>
            <a:r>
              <a:rPr sz="2000" spc="-25" dirty="0">
                <a:latin typeface="Calibri"/>
                <a:cs typeface="Calibri"/>
              </a:rPr>
              <a:t>“HT2Y8E”. </a:t>
            </a:r>
            <a:r>
              <a:rPr sz="2000" spc="-5" dirty="0">
                <a:latin typeface="Calibri"/>
                <a:cs typeface="Calibri"/>
              </a:rPr>
              <a:t>Caso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contrário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cliente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pagar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cheio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sem</a:t>
            </a:r>
            <a:r>
              <a:rPr sz="2000" spc="-10" dirty="0">
                <a:latin typeface="Calibri"/>
                <a:cs typeface="Calibri"/>
              </a:rPr>
              <a:t> desconto.</a:t>
            </a:r>
            <a:endParaRPr sz="2000">
              <a:latin typeface="Calibri"/>
              <a:cs typeface="Calibri"/>
            </a:endParaRPr>
          </a:p>
          <a:p>
            <a:pPr marL="31115" algn="just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Exemplo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tela: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947" y="4308347"/>
            <a:ext cx="7534656" cy="20025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400" y="1190701"/>
            <a:ext cx="11709400" cy="32066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pt-BR" sz="2000" spc="-15" dirty="0" smtClean="0">
                <a:latin typeface="Calibri"/>
                <a:cs typeface="Calibri"/>
              </a:rPr>
              <a:t>4. Modificar o código do Algoritmo de Desconto d</a:t>
            </a:r>
            <a:r>
              <a:rPr sz="2000" spc="-15" dirty="0" err="1" smtClean="0">
                <a:latin typeface="Calibri"/>
                <a:cs typeface="Calibri"/>
              </a:rPr>
              <a:t>esenvolv</a:t>
            </a:r>
            <a:r>
              <a:rPr lang="pt-BR" sz="2000" spc="-15" dirty="0" smtClean="0">
                <a:latin typeface="Calibri"/>
                <a:cs typeface="Calibri"/>
              </a:rPr>
              <a:t>ido anteriormente. </a:t>
            </a:r>
          </a:p>
          <a:p>
            <a:pPr marL="12700">
              <a:spcBef>
                <a:spcPts val="105"/>
              </a:spcBef>
            </a:pPr>
            <a:endParaRPr lang="pt-BR" sz="500" spc="-15" dirty="0" smtClean="0">
              <a:latin typeface="Calibri"/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dirty="0" smtClean="0">
                <a:cs typeface="Calibri"/>
              </a:rPr>
              <a:t>O</a:t>
            </a:r>
            <a:r>
              <a:rPr lang="pt-BR" sz="2000" spc="-5" dirty="0" smtClean="0">
                <a:cs typeface="Calibri"/>
              </a:rPr>
              <a:t> </a:t>
            </a:r>
            <a:r>
              <a:rPr lang="pt-BR" sz="2000" spc="-15" dirty="0" smtClean="0">
                <a:cs typeface="Calibri"/>
              </a:rPr>
              <a:t>novo algoritmo agora </a:t>
            </a:r>
            <a:r>
              <a:rPr lang="pt-BR" sz="2000" spc="-10" dirty="0" smtClean="0">
                <a:cs typeface="Calibri"/>
              </a:rPr>
              <a:t>deverá </a:t>
            </a:r>
            <a:r>
              <a:rPr lang="pt-BR" sz="2000" spc="-5" dirty="0">
                <a:cs typeface="Calibri"/>
              </a:rPr>
              <a:t>permitir</a:t>
            </a:r>
            <a:r>
              <a:rPr lang="pt-BR" sz="2000" dirty="0">
                <a:cs typeface="Calibri"/>
              </a:rPr>
              <a:t> que o </a:t>
            </a:r>
            <a:r>
              <a:rPr lang="pt-BR" sz="2000" spc="-5" dirty="0">
                <a:cs typeface="Calibri"/>
              </a:rPr>
              <a:t>usuário digite </a:t>
            </a:r>
            <a:r>
              <a:rPr lang="pt-BR" sz="2000" dirty="0">
                <a:cs typeface="Calibri"/>
              </a:rPr>
              <a:t>o </a:t>
            </a:r>
            <a:r>
              <a:rPr lang="pt-BR" sz="2000" b="1" dirty="0">
                <a:cs typeface="Calibri"/>
              </a:rPr>
              <a:t>nome</a:t>
            </a:r>
            <a:r>
              <a:rPr lang="pt-BR" sz="2000" dirty="0">
                <a:cs typeface="Calibri"/>
              </a:rPr>
              <a:t> </a:t>
            </a:r>
            <a:r>
              <a:rPr lang="pt-BR" sz="2000" spc="-5" dirty="0">
                <a:cs typeface="Calibri"/>
              </a:rPr>
              <a:t>do </a:t>
            </a:r>
            <a:r>
              <a:rPr lang="pt-BR" sz="2000" spc="-15" dirty="0">
                <a:cs typeface="Calibri"/>
              </a:rPr>
              <a:t>produto, </a:t>
            </a:r>
            <a:r>
              <a:rPr lang="pt-BR" sz="2000" dirty="0">
                <a:cs typeface="Calibri"/>
              </a:rPr>
              <a:t>o </a:t>
            </a:r>
            <a:r>
              <a:rPr lang="pt-BR" sz="2000" b="1" spc="-5" dirty="0">
                <a:cs typeface="Calibri"/>
              </a:rPr>
              <a:t>valor</a:t>
            </a:r>
            <a:r>
              <a:rPr lang="pt-BR" sz="2000" spc="-5" dirty="0">
                <a:cs typeface="Calibri"/>
              </a:rPr>
              <a:t> </a:t>
            </a:r>
            <a:r>
              <a:rPr lang="pt-BR" sz="2000" dirty="0">
                <a:cs typeface="Calibri"/>
              </a:rPr>
              <a:t>do </a:t>
            </a:r>
            <a:r>
              <a:rPr lang="pt-BR" sz="2000" spc="-20" dirty="0">
                <a:cs typeface="Calibri"/>
              </a:rPr>
              <a:t>produto e </a:t>
            </a:r>
            <a:r>
              <a:rPr lang="pt-BR" sz="2000" spc="-440" dirty="0">
                <a:cs typeface="Calibri"/>
              </a:rPr>
              <a:t> </a:t>
            </a:r>
            <a:r>
              <a:rPr lang="pt-BR" sz="2000" spc="-10" dirty="0" smtClean="0">
                <a:cs typeface="Calibri"/>
              </a:rPr>
              <a:t>um</a:t>
            </a:r>
            <a:r>
              <a:rPr lang="pt-BR" sz="2000" b="1" spc="-10" dirty="0" smtClean="0">
                <a:cs typeface="Calibri"/>
              </a:rPr>
              <a:t> </a:t>
            </a:r>
            <a:r>
              <a:rPr lang="pt-BR" sz="2000" spc="-10" dirty="0" smtClean="0">
                <a:cs typeface="Calibri"/>
              </a:rPr>
              <a:t>código do </a:t>
            </a:r>
            <a:r>
              <a:rPr lang="pt-BR" sz="2000" b="1" spc="-10" dirty="0" smtClean="0">
                <a:cs typeface="Calibri"/>
              </a:rPr>
              <a:t>cupom</a:t>
            </a:r>
            <a:r>
              <a:rPr lang="pt-BR" sz="2000" spc="-10" dirty="0" smtClean="0">
                <a:cs typeface="Calibri"/>
              </a:rPr>
              <a:t> alfanumérico de 5 posições.</a:t>
            </a:r>
            <a:r>
              <a:rPr lang="pt-BR" sz="2000" spc="-5" dirty="0" smtClean="0">
                <a:cs typeface="Calibri"/>
              </a:rPr>
              <a:t> </a:t>
            </a:r>
          </a:p>
          <a:p>
            <a:pPr marL="12700">
              <a:spcBef>
                <a:spcPts val="105"/>
              </a:spcBef>
            </a:pPr>
            <a:endParaRPr lang="pt-BR" sz="500" spc="-5" dirty="0" smtClean="0"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spc="-5" dirty="0" smtClean="0">
                <a:cs typeface="Calibri"/>
              </a:rPr>
              <a:t>Se o cupom digitado for “PROMO” ou “DESCO”, deve </a:t>
            </a:r>
            <a:r>
              <a:rPr lang="pt-BR" sz="2000" spc="-5" dirty="0">
                <a:cs typeface="Calibri"/>
              </a:rPr>
              <a:t>ser </a:t>
            </a:r>
            <a:r>
              <a:rPr lang="pt-BR" sz="2000" dirty="0">
                <a:cs typeface="Calibri"/>
              </a:rPr>
              <a:t>calculado</a:t>
            </a:r>
            <a:r>
              <a:rPr lang="pt-BR" sz="2000" spc="-15" dirty="0">
                <a:cs typeface="Calibri"/>
              </a:rPr>
              <a:t> o </a:t>
            </a:r>
            <a:r>
              <a:rPr lang="pt-BR" sz="2000" i="1" u="sng" spc="-15" dirty="0">
                <a:cs typeface="Calibri"/>
              </a:rPr>
              <a:t>valor do </a:t>
            </a:r>
            <a:r>
              <a:rPr lang="pt-BR" sz="2000" i="1" u="sng" spc="-15" dirty="0" smtClean="0">
                <a:cs typeface="Calibri"/>
              </a:rPr>
              <a:t>desconto</a:t>
            </a:r>
            <a:r>
              <a:rPr lang="pt-BR" sz="2000" spc="-15" dirty="0" smtClean="0">
                <a:cs typeface="Calibri"/>
              </a:rPr>
              <a:t> para o cliente, aplicando um percentual de 10% para “PROMO” ou de 20% para “DESCO”, e deve também ser calculado o </a:t>
            </a:r>
            <a:r>
              <a:rPr lang="pt-BR" sz="2000" i="1" u="sng" spc="-15" dirty="0">
                <a:cs typeface="Calibri"/>
              </a:rPr>
              <a:t>valor do produto com desconto</a:t>
            </a:r>
            <a:r>
              <a:rPr lang="pt-BR" sz="2000" spc="-15" dirty="0">
                <a:cs typeface="Calibri"/>
              </a:rPr>
              <a:t>. </a:t>
            </a:r>
            <a:endParaRPr lang="pt-BR" sz="2000" spc="-15" dirty="0" smtClean="0">
              <a:cs typeface="Calibri"/>
            </a:endParaRPr>
          </a:p>
          <a:p>
            <a:pPr marL="12700">
              <a:spcBef>
                <a:spcPts val="105"/>
              </a:spcBef>
            </a:pPr>
            <a:endParaRPr lang="pt-BR" sz="500" spc="-15" dirty="0" smtClean="0">
              <a:cs typeface="Calibri"/>
            </a:endParaRPr>
          </a:p>
          <a:p>
            <a:pPr marL="12700">
              <a:spcBef>
                <a:spcPts val="105"/>
              </a:spcBef>
            </a:pPr>
            <a:r>
              <a:rPr lang="pt-BR" sz="2000" spc="-15" dirty="0" smtClean="0">
                <a:cs typeface="Calibri"/>
              </a:rPr>
              <a:t>Se o cupom digitado for diferente desses acima, o cliente terá desconto de 5%.  Ao </a:t>
            </a:r>
            <a:r>
              <a:rPr lang="pt-BR" sz="2000" spc="-15" dirty="0">
                <a:cs typeface="Calibri"/>
              </a:rPr>
              <a:t>final, deve ser enviada para a tela as seguintes informações:</a:t>
            </a:r>
            <a:endParaRPr lang="pt-BR" sz="2000" dirty="0"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06400" y="4152826"/>
            <a:ext cx="7040245" cy="221599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 “O produto </a:t>
            </a:r>
            <a:r>
              <a:rPr lang="pt-BR" dirty="0" err="1" smtClean="0">
                <a:solidFill>
                  <a:schemeClr val="tx1"/>
                </a:solidFill>
              </a:rPr>
              <a:t>xxxxxxxxx</a:t>
            </a:r>
            <a:r>
              <a:rPr lang="pt-BR" dirty="0" smtClean="0">
                <a:solidFill>
                  <a:schemeClr val="tx1"/>
                </a:solidFill>
              </a:rPr>
              <a:t> custa R$ </a:t>
            </a:r>
            <a:r>
              <a:rPr lang="pt-BR" dirty="0" err="1" smtClean="0">
                <a:solidFill>
                  <a:schemeClr val="tx1"/>
                </a:solidFill>
              </a:rPr>
              <a:t>xx,xx</a:t>
            </a:r>
            <a:r>
              <a:rPr lang="pt-BR" dirty="0" smtClean="0">
                <a:solidFill>
                  <a:schemeClr val="tx1"/>
                </a:solidFill>
              </a:rPr>
              <a:t> mas você 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terá um desconto de </a:t>
            </a:r>
            <a:r>
              <a:rPr lang="pt-BR" dirty="0" err="1" smtClean="0">
                <a:solidFill>
                  <a:schemeClr val="tx1"/>
                </a:solidFill>
              </a:rPr>
              <a:t>xx</a:t>
            </a:r>
            <a:r>
              <a:rPr lang="pt-BR" dirty="0" smtClean="0">
                <a:solidFill>
                  <a:schemeClr val="tx1"/>
                </a:solidFill>
              </a:rPr>
              <a:t>% porque tem o cupom </a:t>
            </a:r>
            <a:r>
              <a:rPr lang="pt-BR" dirty="0" err="1" smtClean="0">
                <a:solidFill>
                  <a:schemeClr val="tx1"/>
                </a:solidFill>
              </a:rPr>
              <a:t>xxxxx</a:t>
            </a:r>
            <a:r>
              <a:rPr lang="pt-BR" dirty="0" smtClean="0">
                <a:solidFill>
                  <a:schemeClr val="tx1"/>
                </a:solidFill>
              </a:rPr>
              <a:t>”. 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 “Por este motivo, será abatido em sua compra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o valor de R$ </a:t>
            </a:r>
            <a:r>
              <a:rPr lang="pt-BR" dirty="0" err="1" smtClean="0">
                <a:solidFill>
                  <a:schemeClr val="tx1"/>
                </a:solidFill>
              </a:rPr>
              <a:t>xx,xx</a:t>
            </a:r>
            <a:r>
              <a:rPr lang="pt-BR" dirty="0" smtClean="0">
                <a:solidFill>
                  <a:schemeClr val="tx1"/>
                </a:solidFill>
              </a:rPr>
              <a:t>”.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 “Desta forma, você pagará apenas R$ </a:t>
            </a:r>
            <a:r>
              <a:rPr lang="pt-BR" dirty="0" err="1" smtClean="0">
                <a:solidFill>
                  <a:schemeClr val="tx1"/>
                </a:solidFill>
              </a:rPr>
              <a:t>xx,xx</a:t>
            </a:r>
            <a:r>
              <a:rPr lang="pt-BR" dirty="0" smtClean="0">
                <a:solidFill>
                  <a:schemeClr val="tx1"/>
                </a:solidFill>
              </a:rPr>
              <a:t> pelo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produto”.</a:t>
            </a:r>
          </a:p>
        </p:txBody>
      </p:sp>
    </p:spTree>
    <p:extLst>
      <p:ext uri="{BB962C8B-B14F-4D97-AF65-F5344CB8AC3E}">
        <p14:creationId xmlns:p14="http://schemas.microsoft.com/office/powerpoint/2010/main" val="31334367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10110216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7931" y="4631512"/>
            <a:ext cx="952627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50" dirty="0">
                <a:solidFill>
                  <a:srgbClr val="FFFFFF"/>
                </a:solidFill>
                <a:latin typeface="Calibri"/>
                <a:cs typeface="Calibri"/>
              </a:rPr>
              <a:t>Valores</a:t>
            </a:r>
            <a:r>
              <a:rPr sz="4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aleatórios</a:t>
            </a:r>
            <a:r>
              <a:rPr sz="4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Laços</a:t>
            </a:r>
            <a:r>
              <a:rPr sz="46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Repetição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659382"/>
            <a:ext cx="5363845" cy="27787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715" algn="just">
              <a:lnSpc>
                <a:spcPct val="100800"/>
              </a:lnSpc>
              <a:spcBef>
                <a:spcPts val="65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valores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utilizados por </a:t>
            </a:r>
            <a:r>
              <a:rPr sz="2400" spc="-15" dirty="0">
                <a:latin typeface="Calibri"/>
                <a:cs typeface="Calibri"/>
              </a:rPr>
              <a:t>programadores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5" dirty="0">
                <a:latin typeface="Calibri"/>
                <a:cs typeface="Calibri"/>
              </a:rPr>
              <a:t>diversas </a:t>
            </a:r>
            <a:r>
              <a:rPr sz="2400" spc="-10" dirty="0">
                <a:latin typeface="Calibri"/>
                <a:cs typeface="Calibri"/>
              </a:rPr>
              <a:t> situações.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 normalmente</a:t>
            </a:r>
            <a:r>
              <a:rPr sz="2400" spc="-5" dirty="0">
                <a:latin typeface="Calibri"/>
                <a:cs typeface="Calibri"/>
              </a:rPr>
              <a:t> possuem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5739" y="4412360"/>
            <a:ext cx="1251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aleatórios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412360"/>
            <a:ext cx="2864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2205355" algn="l"/>
              </a:tabLst>
            </a:pPr>
            <a:r>
              <a:rPr sz="2400" spc="-5" dirty="0">
                <a:latin typeface="Calibri"/>
                <a:cs typeface="Calibri"/>
              </a:rPr>
              <a:t>del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5" dirty="0">
                <a:latin typeface="Calibri"/>
                <a:cs typeface="Calibri"/>
              </a:rPr>
              <a:t>podemo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 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316" y="4778120"/>
            <a:ext cx="19932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3860" algn="l"/>
              </a:tabLst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armos	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5143576"/>
            <a:ext cx="2392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9095" algn="l"/>
              </a:tabLst>
            </a:pPr>
            <a:r>
              <a:rPr sz="2400" spc="-15" dirty="0">
                <a:latin typeface="Calibri"/>
                <a:cs typeface="Calibri"/>
              </a:rPr>
              <a:t>exemplo: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jogos,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1773" y="4412360"/>
            <a:ext cx="11607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8572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senhas,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3190" y="4778120"/>
            <a:ext cx="1066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  <a:tabLst>
                <a:tab pos="624840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por 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ch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5509971"/>
            <a:ext cx="3736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algoritmos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criptografia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0472" y="6582257"/>
            <a:ext cx="4511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https://pixabay.com/pt/photos/pol%c3%adtica-de-privacidade-isto-2117996/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411" y="2090927"/>
            <a:ext cx="5847588" cy="329031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83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175" y="2075688"/>
            <a:ext cx="6202679" cy="36347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645660" cy="451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  <a:p>
            <a:pPr marL="12700" marR="35560">
              <a:lnSpc>
                <a:spcPct val="100000"/>
              </a:lnSpc>
              <a:spcBef>
                <a:spcPts val="2210"/>
              </a:spcBef>
              <a:tabLst>
                <a:tab pos="655320" algn="l"/>
                <a:tab pos="981710" algn="l"/>
                <a:tab pos="1092835" algn="l"/>
                <a:tab pos="1165860" algn="l"/>
                <a:tab pos="1424940" algn="l"/>
                <a:tab pos="1545590" algn="l"/>
                <a:tab pos="1705610" algn="l"/>
                <a:tab pos="1788160" algn="l"/>
                <a:tab pos="1911350" algn="l"/>
                <a:tab pos="2263775" algn="l"/>
                <a:tab pos="2319655" algn="l"/>
                <a:tab pos="2399030" algn="l"/>
                <a:tab pos="2612390" algn="l"/>
                <a:tab pos="2635250" algn="l"/>
                <a:tab pos="2679700" algn="l"/>
                <a:tab pos="3161030" algn="l"/>
                <a:tab pos="3214370" algn="l"/>
                <a:tab pos="3422015" algn="l"/>
                <a:tab pos="3493135" algn="l"/>
                <a:tab pos="3580129" algn="l"/>
                <a:tab pos="3813810" algn="l"/>
                <a:tab pos="4293870" algn="l"/>
                <a:tab pos="4447540" algn="l"/>
              </a:tabLst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aleatório,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	tipo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	é 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criação de 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	</a:t>
            </a:r>
            <a:r>
              <a:rPr sz="2400" spc="-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	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ale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 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e	a		linha		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.	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  se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In</a:t>
            </a:r>
            <a:r>
              <a:rPr sz="2400" spc="-10" dirty="0">
                <a:latin typeface="Calibri"/>
                <a:cs typeface="Calibri"/>
              </a:rPr>
              <a:t>í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			é		</a:t>
            </a:r>
            <a:r>
              <a:rPr sz="2400" spc="-4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ssí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		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	</a:t>
            </a:r>
            <a:r>
              <a:rPr sz="2400" spc="-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	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eceb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		o		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	ale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ór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és		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s	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ags			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ale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ori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”		e  </a:t>
            </a:r>
            <a:r>
              <a:rPr sz="2400" spc="-15" dirty="0">
                <a:latin typeface="Calibri"/>
                <a:cs typeface="Calibri"/>
              </a:rPr>
              <a:t>“aleatorio</a:t>
            </a:r>
            <a:r>
              <a:rPr sz="2400" spc="-30" dirty="0">
                <a:latin typeface="Calibri"/>
                <a:cs typeface="Calibri"/>
              </a:rPr>
              <a:t> off”,</a:t>
            </a:r>
            <a:r>
              <a:rPr sz="2400" spc="-15" dirty="0">
                <a:latin typeface="Calibri"/>
                <a:cs typeface="Calibri"/>
              </a:rPr>
              <a:t> conforme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10" dirty="0">
                <a:latin typeface="Calibri"/>
                <a:cs typeface="Calibri"/>
              </a:rPr>
              <a:t> possível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observar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5" dirty="0">
                <a:latin typeface="Calibri"/>
                <a:cs typeface="Calibri"/>
              </a:rPr>
              <a:t> 15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17.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464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89204" y="2409444"/>
            <a:ext cx="11703050" cy="3316604"/>
            <a:chOff x="489204" y="2409444"/>
            <a:chExt cx="11703050" cy="33166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04" y="3887724"/>
              <a:ext cx="4346448" cy="1837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4644" y="2409444"/>
              <a:ext cx="6277356" cy="29565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8858" y="2423286"/>
            <a:ext cx="40633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botão abaixo </a:t>
            </a:r>
            <a:r>
              <a:rPr sz="2400" spc="-5" dirty="0">
                <a:latin typeface="Calibri"/>
                <a:cs typeface="Calibri"/>
              </a:rPr>
              <a:t>permite editar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intervalo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geração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464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852" y="2496692"/>
            <a:ext cx="441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93115" algn="l"/>
                <a:tab pos="1436370" algn="l"/>
                <a:tab pos="1928495" algn="l"/>
                <a:tab pos="3030220" algn="l"/>
                <a:tab pos="4244975" algn="l"/>
              </a:tabLst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Vi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ual</a:t>
            </a:r>
            <a:r>
              <a:rPr sz="2400" dirty="0">
                <a:latin typeface="Calibri"/>
                <a:cs typeface="Calibri"/>
              </a:rPr>
              <a:t>G	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ambém	é 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randi(</a:t>
            </a:r>
            <a:r>
              <a:rPr sz="2400" spc="2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)</a:t>
            </a:r>
            <a:r>
              <a:rPr sz="2400" spc="-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852" y="3228213"/>
            <a:ext cx="3055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2505" algn="l"/>
                <a:tab pos="2063750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núm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852" y="3228213"/>
            <a:ext cx="4411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55035">
              <a:lnSpc>
                <a:spcPct val="100000"/>
              </a:lnSpc>
              <a:spcBef>
                <a:spcPts val="100"/>
              </a:spcBef>
              <a:tabLst>
                <a:tab pos="1544320" algn="l"/>
                <a:tab pos="2094230" algn="l"/>
                <a:tab pos="2948305" algn="l"/>
                <a:tab pos="333819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os  </a:t>
            </a:r>
            <a:r>
              <a:rPr sz="2400" dirty="0">
                <a:latin typeface="Calibri"/>
                <a:cs typeface="Calibri"/>
              </a:rPr>
              <a:t>ale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852" y="3960114"/>
            <a:ext cx="2433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acima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ficaria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0059" y="1513332"/>
            <a:ext cx="11703050" cy="4709160"/>
            <a:chOff x="480059" y="1513332"/>
            <a:chExt cx="11703050" cy="47091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59" y="4998720"/>
              <a:ext cx="7431024" cy="12237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9259" y="1513332"/>
              <a:ext cx="6673596" cy="396087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795" y="1155191"/>
            <a:ext cx="6204204" cy="38160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89430"/>
            <a:ext cx="4906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Caracteres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7009" y="2413508"/>
            <a:ext cx="4411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46530" algn="l"/>
                <a:tab pos="2018030" algn="l"/>
                <a:tab pos="2801620" algn="l"/>
                <a:tab pos="4076065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ar	um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(letras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palavras)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009" y="3511042"/>
            <a:ext cx="3435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1790" algn="l"/>
              </a:tabLst>
            </a:pPr>
            <a:r>
              <a:rPr sz="2400" spc="-10" dirty="0">
                <a:latin typeface="Calibri"/>
                <a:cs typeface="Calibri"/>
              </a:rPr>
              <a:t>mostrado	anteriormente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009" y="3144723"/>
            <a:ext cx="4411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2112010" algn="l"/>
                <a:tab pos="2632075" algn="l"/>
                <a:tab pos="4078604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ocedime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é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ido	ao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009" y="3876802"/>
            <a:ext cx="44107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inteiros,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diferença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declarada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aleatórios.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928" y="4767071"/>
            <a:ext cx="3989831" cy="174498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458467"/>
            <a:ext cx="3624072" cy="43647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2357704"/>
            <a:ext cx="7199630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1. </a:t>
            </a: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desafios </a:t>
            </a:r>
            <a:r>
              <a:rPr sz="2000" spc="-10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usuário,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desafio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dependerá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aleatório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gerado.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Crie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aleatório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9. </a:t>
            </a:r>
            <a:r>
              <a:rPr sz="2000" spc="-10" dirty="0">
                <a:latin typeface="Calibri"/>
                <a:cs typeface="Calibri"/>
              </a:rPr>
              <a:t>Utilize </a:t>
            </a:r>
            <a:r>
              <a:rPr sz="2000" dirty="0">
                <a:latin typeface="Calibri"/>
                <a:cs typeface="Calibri"/>
              </a:rPr>
              <a:t>a condicional </a:t>
            </a:r>
            <a:r>
              <a:rPr sz="2000" spc="-10" dirty="0">
                <a:latin typeface="Calibri"/>
                <a:cs typeface="Calibri"/>
              </a:rPr>
              <a:t>“Escolha </a:t>
            </a:r>
            <a:r>
              <a:rPr sz="2000" spc="-5" dirty="0">
                <a:latin typeface="Calibri"/>
                <a:cs typeface="Calibri"/>
              </a:rPr>
              <a:t>Caso” </a:t>
            </a:r>
            <a:r>
              <a:rPr sz="2000" spc="-10" dirty="0">
                <a:latin typeface="Calibri"/>
                <a:cs typeface="Calibri"/>
              </a:rPr>
              <a:t>(tema </a:t>
            </a:r>
            <a:r>
              <a:rPr sz="2000" dirty="0">
                <a:latin typeface="Calibri"/>
                <a:cs typeface="Calibri"/>
              </a:rPr>
              <a:t>2 da </a:t>
            </a:r>
            <a:r>
              <a:rPr sz="2000" spc="-5" dirty="0">
                <a:latin typeface="Calibri"/>
                <a:cs typeface="Calibri"/>
              </a:rPr>
              <a:t>apostila)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definir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desafios,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 seja,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você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terá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gerar</a:t>
            </a:r>
            <a:r>
              <a:rPr sz="2000" spc="-5" dirty="0">
                <a:latin typeface="Calibri"/>
                <a:cs typeface="Calibri"/>
              </a:rPr>
              <a:t> 10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situações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“Escolha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caso”,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cada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aleatório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 entre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9.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6412" y="1799843"/>
              <a:ext cx="5085588" cy="38801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07936" y="1801367"/>
              <a:ext cx="5084445" cy="3878579"/>
            </a:xfrm>
            <a:custGeom>
              <a:avLst/>
              <a:gdLst/>
              <a:ahLst/>
              <a:cxnLst/>
              <a:rect l="l" t="t" r="r" b="b"/>
              <a:pathLst>
                <a:path w="5084445" h="3878579">
                  <a:moveTo>
                    <a:pt x="0" y="3878579"/>
                  </a:moveTo>
                  <a:lnTo>
                    <a:pt x="5084064" y="3878579"/>
                  </a:lnTo>
                  <a:lnTo>
                    <a:pt x="5084064" y="0"/>
                  </a:lnTo>
                  <a:lnTo>
                    <a:pt x="0" y="0"/>
                  </a:lnTo>
                  <a:lnTo>
                    <a:pt x="0" y="38785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687829"/>
            <a:ext cx="482346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Outras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surgiram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nesta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época,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ALGOL,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FORTRAN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COBOL.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época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Lips,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um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marco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pesquisa 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0" dirty="0">
                <a:latin typeface="Calibri"/>
                <a:cs typeface="Calibri"/>
              </a:rPr>
              <a:t>ênfase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10" dirty="0">
                <a:latin typeface="Calibri"/>
                <a:cs typeface="Calibri"/>
              </a:rPr>
              <a:t> inteligência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artificial.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Seguindo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mesma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linha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pensamento,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surge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década de 1970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Proglog.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3942" y="6124295"/>
            <a:ext cx="2565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9</a:t>
            </a:fld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74711" y="2012695"/>
            <a:ext cx="4271645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Nesta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mesma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década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tivemos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ainda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criação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Plankalkül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por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Korand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Suze,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ENIAC code 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3200" b="1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foi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linguagem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computador </a:t>
            </a:r>
            <a:r>
              <a:rPr sz="3200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3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ENIAC.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565147"/>
            <a:ext cx="3624072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7200265" cy="17170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545"/>
              </a:spcBef>
            </a:pPr>
            <a:r>
              <a:rPr sz="2000" dirty="0">
                <a:latin typeface="Calibri"/>
                <a:cs typeface="Calibri"/>
              </a:rPr>
              <a:t>2. </a:t>
            </a: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spc="-10" dirty="0">
                <a:latin typeface="Calibri"/>
                <a:cs typeface="Calibri"/>
              </a:rPr>
              <a:t>para gerar </a:t>
            </a:r>
            <a:r>
              <a:rPr sz="2000" dirty="0">
                <a:latin typeface="Calibri"/>
                <a:cs typeface="Calibri"/>
              </a:rPr>
              <a:t>6 </a:t>
            </a:r>
            <a:r>
              <a:rPr sz="2000" spc="-10" dirty="0">
                <a:latin typeface="Calibri"/>
                <a:cs typeface="Calibri"/>
              </a:rPr>
              <a:t>números </a:t>
            </a:r>
            <a:r>
              <a:rPr sz="2000" spc="-5" dirty="0">
                <a:latin typeface="Calibri"/>
                <a:cs typeface="Calibri"/>
              </a:rPr>
              <a:t>aleatórios </a:t>
            </a:r>
            <a:r>
              <a:rPr sz="2000" spc="-10" dirty="0">
                <a:latin typeface="Calibri"/>
                <a:cs typeface="Calibri"/>
              </a:rPr>
              <a:t>para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serem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jogados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loteria.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Os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estar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60.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Segue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abaixo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</a:t>
            </a:r>
            <a:r>
              <a:rPr sz="2000" dirty="0">
                <a:latin typeface="Calibri"/>
                <a:cs typeface="Calibri"/>
              </a:rPr>
              <a:t> da </a:t>
            </a:r>
            <a:r>
              <a:rPr sz="2000" spc="-10" dirty="0">
                <a:latin typeface="Calibri"/>
                <a:cs typeface="Calibri"/>
              </a:rPr>
              <a:t>tela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execução.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789679"/>
            <a:ext cx="1551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4976" y="3660647"/>
            <a:ext cx="3872484" cy="26487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5267" y="3413759"/>
              <a:ext cx="4230624" cy="28879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928" y="1527047"/>
              <a:ext cx="3624072" cy="43647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6400" y="925595"/>
            <a:ext cx="7200265" cy="2231390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0"/>
              </a:spcBef>
            </a:pPr>
            <a:r>
              <a:rPr sz="2000" dirty="0">
                <a:latin typeface="Calibri"/>
                <a:cs typeface="Calibri"/>
              </a:rPr>
              <a:t>3. </a:t>
            </a:r>
            <a:r>
              <a:rPr sz="2000" spc="-5" dirty="0">
                <a:latin typeface="Calibri"/>
                <a:cs typeface="Calibri"/>
              </a:rPr>
              <a:t>Elabore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jogo </a:t>
            </a:r>
            <a:r>
              <a:rPr sz="2000" spc="-5" dirty="0">
                <a:latin typeface="Calibri"/>
                <a:cs typeface="Calibri"/>
              </a:rPr>
              <a:t>chamado </a:t>
            </a:r>
            <a:r>
              <a:rPr sz="2000" spc="-25" dirty="0">
                <a:latin typeface="Calibri"/>
                <a:cs typeface="Calibri"/>
              </a:rPr>
              <a:t>“Jogo </a:t>
            </a:r>
            <a:r>
              <a:rPr sz="2000" spc="-5" dirty="0">
                <a:latin typeface="Calibri"/>
                <a:cs typeface="Calibri"/>
              </a:rPr>
              <a:t>dos </a:t>
            </a:r>
            <a:r>
              <a:rPr sz="2000" spc="-30" dirty="0">
                <a:latin typeface="Calibri"/>
                <a:cs typeface="Calibri"/>
              </a:rPr>
              <a:t>Palpites”,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jogo </a:t>
            </a:r>
            <a:r>
              <a:rPr sz="2000" spc="-5" dirty="0">
                <a:latin typeface="Calibri"/>
                <a:cs typeface="Calibri"/>
              </a:rPr>
              <a:t>funcionará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seguinte </a:t>
            </a:r>
            <a:r>
              <a:rPr sz="2000" spc="-5" dirty="0">
                <a:latin typeface="Calibri"/>
                <a:cs typeface="Calibri"/>
              </a:rPr>
              <a:t>maneira, dois </a:t>
            </a:r>
            <a:r>
              <a:rPr sz="2000" spc="-10" dirty="0">
                <a:latin typeface="Calibri"/>
                <a:cs typeface="Calibri"/>
              </a:rPr>
              <a:t>jogadores </a:t>
            </a:r>
            <a:r>
              <a:rPr sz="2000" spc="-20" dirty="0">
                <a:latin typeface="Calibri"/>
                <a:cs typeface="Calibri"/>
              </a:rPr>
              <a:t>farão </a:t>
            </a:r>
            <a:r>
              <a:rPr sz="2000" spc="-10" dirty="0">
                <a:latin typeface="Calibri"/>
                <a:cs typeface="Calibri"/>
              </a:rPr>
              <a:t>palpites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números </a:t>
            </a:r>
            <a:r>
              <a:rPr sz="2000" spc="-10" dirty="0">
                <a:latin typeface="Calibri"/>
                <a:cs typeface="Calibri"/>
              </a:rPr>
              <a:t>entre </a:t>
            </a:r>
            <a:r>
              <a:rPr sz="2000" dirty="0">
                <a:latin typeface="Calibri"/>
                <a:cs typeface="Calibri"/>
              </a:rPr>
              <a:t>0 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 o </a:t>
            </a:r>
            <a:r>
              <a:rPr sz="2000" spc="-10" dirty="0">
                <a:latin typeface="Calibri"/>
                <a:cs typeface="Calibri"/>
              </a:rPr>
              <a:t>jogador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10" dirty="0">
                <a:latin typeface="Calibri"/>
                <a:cs typeface="Calibri"/>
              </a:rPr>
              <a:t>chegar </a:t>
            </a:r>
            <a:r>
              <a:rPr sz="2000" spc="-5" dirty="0">
                <a:latin typeface="Calibri"/>
                <a:cs typeface="Calibri"/>
              </a:rPr>
              <a:t>mais </a:t>
            </a:r>
            <a:r>
              <a:rPr sz="2000" spc="-15" dirty="0">
                <a:latin typeface="Calibri"/>
                <a:cs typeface="Calibri"/>
              </a:rPr>
              <a:t>próximo </a:t>
            </a:r>
            <a:r>
              <a:rPr sz="2000" spc="-5" dirty="0">
                <a:latin typeface="Calibri"/>
                <a:cs typeface="Calibri"/>
              </a:rPr>
              <a:t>do valor </a:t>
            </a:r>
            <a:r>
              <a:rPr sz="2000" spc="-10" dirty="0">
                <a:latin typeface="Calibri"/>
                <a:cs typeface="Calibri"/>
              </a:rPr>
              <a:t>aleatório ganhará. </a:t>
            </a:r>
            <a:r>
              <a:rPr sz="2000" spc="-5" dirty="0">
                <a:latin typeface="Calibri"/>
                <a:cs typeface="Calibri"/>
              </a:rPr>
              <a:t> Segue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abaixo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</a:t>
            </a:r>
            <a:r>
              <a:rPr sz="2000" dirty="0">
                <a:latin typeface="Calibri"/>
                <a:cs typeface="Calibri"/>
              </a:rPr>
              <a:t> 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funcionamento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jogo.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038676"/>
            <a:ext cx="1551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009" y="2413508"/>
            <a:ext cx="44119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utilizados</a:t>
            </a:r>
            <a:r>
              <a:rPr sz="2400" spc="-5" dirty="0">
                <a:latin typeface="Calibri"/>
                <a:cs typeface="Calibri"/>
              </a:rPr>
              <a:t> 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usuário,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09" y="3876802"/>
            <a:ext cx="441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62685" algn="l"/>
                <a:tab pos="1719580" algn="l"/>
                <a:tab pos="3080385" algn="l"/>
                <a:tab pos="3475354" algn="l"/>
              </a:tabLst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ano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	</a:t>
            </a: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o	</a:t>
            </a:r>
            <a:r>
              <a:rPr sz="2400" spc="-5" dirty="0">
                <a:latin typeface="Calibri"/>
                <a:cs typeface="Calibri"/>
              </a:rPr>
              <a:t>usuário  pode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8866" y="4242561"/>
            <a:ext cx="3466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7120" algn="l"/>
                <a:tab pos="1925320" algn="l"/>
              </a:tabLst>
            </a:pPr>
            <a:r>
              <a:rPr sz="2400" spc="-15" dirty="0">
                <a:latin typeface="Calibri"/>
                <a:cs typeface="Calibri"/>
              </a:rPr>
              <a:t>entrar	</a:t>
            </a:r>
            <a:r>
              <a:rPr sz="2400" spc="-10" dirty="0">
                <a:latin typeface="Calibri"/>
                <a:cs typeface="Calibri"/>
              </a:rPr>
              <a:t>com	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6735" y="4608017"/>
            <a:ext cx="1108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865" algn="l"/>
              </a:tabLst>
            </a:pPr>
            <a:r>
              <a:rPr sz="2400" dirty="0">
                <a:latin typeface="Calibri"/>
                <a:cs typeface="Calibri"/>
              </a:rPr>
              <a:t>que	</a:t>
            </a:r>
            <a:r>
              <a:rPr sz="2400" spc="-5" dirty="0">
                <a:latin typeface="Calibri"/>
                <a:cs typeface="Calibri"/>
              </a:rPr>
              <a:t>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0404" y="4608017"/>
            <a:ext cx="1577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8515" algn="l"/>
              </a:tabLst>
            </a:pPr>
            <a:r>
              <a:rPr sz="2400" spc="-5" dirty="0">
                <a:latin typeface="Calibri"/>
                <a:cs typeface="Calibri"/>
              </a:rPr>
              <a:t>nã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009" y="4608017"/>
            <a:ext cx="13747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inválidas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consistidas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7489" y="4974463"/>
            <a:ext cx="2809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9825" algn="l"/>
                <a:tab pos="2650490" algn="l"/>
              </a:tabLst>
            </a:pP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j</a:t>
            </a:r>
            <a:r>
              <a:rPr sz="2400" spc="-5" dirty="0">
                <a:latin typeface="Calibri"/>
                <a:cs typeface="Calibri"/>
              </a:rPr>
              <a:t>udi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ar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09" y="5340197"/>
            <a:ext cx="351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883" y="1513332"/>
            <a:ext cx="4780787" cy="426110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39" y="1173480"/>
            <a:ext cx="5277612" cy="5236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0710" cy="280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344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30"/>
              </a:spcBef>
            </a:pPr>
            <a:r>
              <a:rPr sz="2400" spc="-10" dirty="0">
                <a:latin typeface="Calibri"/>
                <a:cs typeface="Calibri"/>
              </a:rPr>
              <a:t>Neste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estiver </a:t>
            </a:r>
            <a:r>
              <a:rPr sz="2400" spc="-5" dirty="0">
                <a:latin typeface="Calibri"/>
                <a:cs typeface="Calibri"/>
              </a:rPr>
              <a:t>sendo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atendida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permanecerá 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looping.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2744" y="4027932"/>
            <a:ext cx="3468624" cy="22143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aleatórios</a:t>
            </a:r>
            <a:r>
              <a:rPr sz="40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Laços</a:t>
            </a:r>
            <a:r>
              <a:rPr sz="40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Repetição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05583"/>
            <a:ext cx="11456035" cy="4083050"/>
            <a:chOff x="327659" y="2005583"/>
            <a:chExt cx="11456035" cy="40830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15183"/>
              <a:ext cx="4687824" cy="34731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051" y="2005583"/>
              <a:ext cx="6033515" cy="38541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5" dirty="0">
                <a:latin typeface="Calibri"/>
                <a:cs typeface="Calibri"/>
              </a:rPr>
              <a:t>Resultado: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6055" y="2017776"/>
            <a:ext cx="6585204" cy="41970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4" y="1321308"/>
            <a:ext cx="5398008" cy="49423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0710" cy="243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407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Repita</a:t>
            </a:r>
            <a:r>
              <a:rPr sz="36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até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30"/>
              </a:spcBef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spc="-5" dirty="0">
                <a:latin typeface="Calibri"/>
                <a:cs typeface="Calibri"/>
              </a:rPr>
              <a:t>tipo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spc="-10" dirty="0">
                <a:latin typeface="Calibri"/>
                <a:cs typeface="Calibri"/>
              </a:rPr>
              <a:t> atendida.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3912108"/>
            <a:ext cx="5074920" cy="2295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768" y="1344167"/>
            <a:ext cx="5708903" cy="493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1980" cy="490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5344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980"/>
              </a:spcBef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dirty="0">
                <a:latin typeface="Calibri"/>
                <a:cs typeface="Calibri"/>
              </a:rPr>
              <a:t>tipo de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há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funcionará 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contador, </a:t>
            </a:r>
            <a:r>
              <a:rPr sz="2400" dirty="0">
                <a:latin typeface="Calibri"/>
                <a:cs typeface="Calibri"/>
              </a:rPr>
              <a:t>já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definição </a:t>
            </a:r>
            <a:r>
              <a:rPr sz="2400" spc="-5" dirty="0">
                <a:latin typeface="Calibri"/>
                <a:cs typeface="Calibri"/>
              </a:rPr>
              <a:t>do laço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especificado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repetições.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automaticamente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acréscimo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301496"/>
            <a:ext cx="5867400" cy="5077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89430"/>
            <a:ext cx="35617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aleatórios</a:t>
            </a:r>
            <a:r>
              <a:rPr sz="40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Laços</a:t>
            </a:r>
            <a:r>
              <a:rPr sz="40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Repetição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2712720"/>
            <a:ext cx="5074920" cy="30830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6527800" cy="49584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lang="pt-BR" sz="2000" spc="-5" dirty="0" smtClean="0">
                <a:latin typeface="Calibri"/>
                <a:cs typeface="Calibri"/>
              </a:rPr>
              <a:t>Vamos construir um algoritmo cujo objetivo é fazer </a:t>
            </a:r>
            <a:r>
              <a:rPr lang="pt-BR" sz="2000" spc="-5" dirty="0" err="1" smtClean="0">
                <a:latin typeface="Calibri"/>
                <a:cs typeface="Calibri"/>
              </a:rPr>
              <a:t>Login</a:t>
            </a:r>
            <a:r>
              <a:rPr lang="pt-BR" sz="2000" spc="-5" dirty="0" smtClean="0">
                <a:latin typeface="Calibri"/>
                <a:cs typeface="Calibri"/>
              </a:rPr>
              <a:t> em uma determinada plataforma. </a:t>
            </a: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lang="pt-BR" sz="2000" spc="-5" dirty="0" smtClean="0">
                <a:latin typeface="Calibri"/>
                <a:cs typeface="Calibri"/>
              </a:rPr>
              <a:t>Receba do operador o campo usuário, que pode ter qualquer conteúdo mas não pode ficar vazio. Faça um loop para consistir o campo usuário.</a:t>
            </a: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lang="pt-BR" sz="2000" spc="-5" dirty="0" smtClean="0">
                <a:latin typeface="Calibri"/>
                <a:cs typeface="Calibri"/>
              </a:rPr>
              <a:t>Receba também do operador uma senha. </a:t>
            </a:r>
            <a:r>
              <a:rPr lang="pt-BR" sz="2000" spc="-5" dirty="0" smtClean="0">
                <a:latin typeface="Calibri"/>
                <a:cs typeface="Calibri"/>
              </a:rPr>
              <a:t>Faça um loop para validar a senha. Se ela for igual a “SENHA” envie uma </a:t>
            </a:r>
            <a:r>
              <a:rPr lang="pt-BR" sz="2000" spc="-5" dirty="0" err="1" smtClean="0">
                <a:latin typeface="Calibri"/>
                <a:cs typeface="Calibri"/>
              </a:rPr>
              <a:t>msg</a:t>
            </a:r>
            <a:r>
              <a:rPr lang="pt-BR" sz="2000" spc="-5" dirty="0" smtClean="0">
                <a:latin typeface="Calibri"/>
                <a:cs typeface="Calibri"/>
              </a:rPr>
              <a:t> de “TUDO OK” e termine o programa. Se for diferente, envie uma </a:t>
            </a:r>
            <a:r>
              <a:rPr lang="pt-BR" sz="2000" spc="-5" dirty="0" err="1" smtClean="0">
                <a:latin typeface="Calibri"/>
                <a:cs typeface="Calibri"/>
              </a:rPr>
              <a:t>msg</a:t>
            </a:r>
            <a:r>
              <a:rPr lang="pt-BR" sz="2000" spc="-5" dirty="0" smtClean="0">
                <a:latin typeface="Calibri"/>
                <a:cs typeface="Calibri"/>
              </a:rPr>
              <a:t> de “SENHA Inválida” e solicite a senha novamente. </a:t>
            </a: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lang="pt-BR" sz="2000" spc="-5" dirty="0" smtClean="0">
                <a:latin typeface="Calibri"/>
                <a:cs typeface="Calibri"/>
              </a:rPr>
              <a:t>O usuário terá 3 tentativas para acertar a senha. Caso não acerte, envie uma </a:t>
            </a:r>
            <a:r>
              <a:rPr lang="pt-BR" sz="2000" spc="-5" dirty="0" err="1" smtClean="0">
                <a:latin typeface="Calibri"/>
                <a:cs typeface="Calibri"/>
              </a:rPr>
              <a:t>msg</a:t>
            </a:r>
            <a:r>
              <a:rPr lang="pt-BR" sz="2000" spc="-5" dirty="0" smtClean="0">
                <a:latin typeface="Calibri"/>
                <a:cs typeface="Calibri"/>
              </a:rPr>
              <a:t> de “Excedido o número de tentativas” 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493519"/>
            <a:ext cx="3624072" cy="43647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8089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2F8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09555D200CA6A4BAAA5EFD41096A527" ma:contentTypeVersion="17" ma:contentTypeDescription="Crie um novo documento." ma:contentTypeScope="" ma:versionID="7037de4e8a317ddc8474d9a8a0d8041d">
  <xsd:schema xmlns:xsd="http://www.w3.org/2001/XMLSchema" xmlns:xs="http://www.w3.org/2001/XMLSchema" xmlns:p="http://schemas.microsoft.com/office/2006/metadata/properties" xmlns:ns3="e9b7bf97-35b6-481b-9ef0-459130b38d40" xmlns:ns4="ab6b2d88-4fe2-4e93-a063-04869802a12d" targetNamespace="http://schemas.microsoft.com/office/2006/metadata/properties" ma:root="true" ma:fieldsID="dbb76302a08ec7c58f7ca0f5093f73ff" ns3:_="" ns4:_="">
    <xsd:import namespace="e9b7bf97-35b6-481b-9ef0-459130b38d40"/>
    <xsd:import namespace="ab6b2d88-4fe2-4e93-a063-04869802a1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7bf97-35b6-481b-9ef0-459130b38d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6b2d88-4fe2-4e93-a063-04869802a1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b6b2d88-4fe2-4e93-a063-04869802a12d" xsi:nil="true"/>
  </documentManagement>
</p:properties>
</file>

<file path=customXml/itemProps1.xml><?xml version="1.0" encoding="utf-8"?>
<ds:datastoreItem xmlns:ds="http://schemas.openxmlformats.org/officeDocument/2006/customXml" ds:itemID="{2034BEA0-96C3-4514-A826-AA025EDCF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b7bf97-35b6-481b-9ef0-459130b38d40"/>
    <ds:schemaRef ds:uri="ab6b2d88-4fe2-4e93-a063-04869802a1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A6A248-1673-4A3C-849D-EE5D258C2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DBED0A-693D-440F-A1CF-C64EEBAE0627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e9b7bf97-35b6-481b-9ef0-459130b38d40"/>
    <ds:schemaRef ds:uri="http://schemas.microsoft.com/office/2006/documentManagement/types"/>
    <ds:schemaRef ds:uri="http://schemas.microsoft.com/office/infopath/2007/PartnerControls"/>
    <ds:schemaRef ds:uri="ab6b2d88-4fe2-4e93-a063-04869802a12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18060</Words>
  <Application>Microsoft Office PowerPoint</Application>
  <PresentationFormat>Widescreen</PresentationFormat>
  <Paragraphs>2494</Paragraphs>
  <Slides>297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297</vt:i4>
      </vt:variant>
    </vt:vector>
  </HeadingPairs>
  <TitlesOfParts>
    <vt:vector size="301" baseType="lpstr">
      <vt:lpstr>Arial MT</vt:lpstr>
      <vt:lpstr>Calibri</vt:lpstr>
      <vt:lpstr>Times New Roman</vt:lpstr>
      <vt:lpstr>Office Theme</vt:lpstr>
      <vt:lpstr>Apresentação do PowerPoint</vt:lpstr>
      <vt:lpstr>Módulo Programação</vt:lpstr>
      <vt:lpstr>Disciplina:  Fundamentos de Programação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Apresentação do PowerPoint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Apresentação do PowerPoint</vt:lpstr>
      <vt:lpstr>Fluxogramas e Condicionais</vt:lpstr>
      <vt:lpstr>Fundamentos de Programação 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Menus e validações de dados</vt:lpstr>
      <vt:lpstr>Menus e validações de dados</vt:lpstr>
      <vt:lpstr>Menus e validações de dados</vt:lpstr>
      <vt:lpstr>Menus e validações de dados</vt:lpstr>
      <vt:lpstr>Fundamentos de Programação Menus e validações de dados</vt:lpstr>
      <vt:lpstr>Fundamentos de Programação Menus e validações de dados</vt:lpstr>
      <vt:lpstr>Menus e validações  de dados</vt:lpstr>
      <vt:lpstr>Menus e validações de dados</vt:lpstr>
      <vt:lpstr>Menus e validações de dados</vt:lpstr>
      <vt:lpstr>Menus e validações de dados</vt:lpstr>
      <vt:lpstr>Menus e validações de dados</vt:lpstr>
      <vt:lpstr>Apresentação do PowerPoint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Apresentação do PowerPoint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Apresentação do PowerPoint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 ATIVIDADE</vt:lpstr>
      <vt:lpstr>Procedimento</vt:lpstr>
      <vt:lpstr>Procedimento ATIVIDADE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 ATIVIDADE</vt:lpstr>
      <vt:lpstr>Procedimento</vt:lpstr>
      <vt:lpstr>Apresentação do PowerPoint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Apresentação do PowerPoint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 ATIVIDADE</vt:lpstr>
      <vt:lpstr>Conceitos básicos de Python ATIVIDADE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Apresentação do PowerPoint</vt:lpstr>
      <vt:lpstr>Conceitos básicos de Python</vt:lpstr>
      <vt:lpstr>Apresentação do PowerPoint</vt:lpstr>
      <vt:lpstr>Conceitos básicos de Python</vt:lpstr>
      <vt:lpstr>Conceitos básicos de Python</vt:lpstr>
      <vt:lpstr>Conceitos básicos de Python</vt:lpstr>
      <vt:lpstr>Apresentação do PowerPoint</vt:lpstr>
      <vt:lpstr>Conceitos básicos de Python</vt:lpstr>
      <vt:lpstr>Conceitos básicos de Python</vt:lpstr>
      <vt:lpstr>Conceitos básicos de Python</vt:lpstr>
      <vt:lpstr>Conceitos básicos de Python ATIVIDADE</vt:lpstr>
      <vt:lpstr>Conceitos básicos de Python</vt:lpstr>
      <vt:lpstr>Conceitos básicos de Python</vt:lpstr>
      <vt:lpstr>Apresentação do PowerPoint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 Para remover um dado de uma lista</vt:lpstr>
      <vt:lpstr>Listas, tuplas e dicionários Armazenando números inteiros e reais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Apresentação do PowerPoint</vt:lpstr>
      <vt:lpstr>Condicionais</vt:lpstr>
      <vt:lpstr>Apresentação do PowerPoint</vt:lpstr>
      <vt:lpstr>Condicionais</vt:lpstr>
      <vt:lpstr>Condicionais</vt:lpstr>
      <vt:lpstr>Condicionais</vt:lpstr>
      <vt:lpstr>Condicionais</vt:lpstr>
      <vt:lpstr>Condicionais</vt:lpstr>
      <vt:lpstr>Condicionais ATIVIDADE</vt:lpstr>
      <vt:lpstr>Condicionais ATIVIDADE</vt:lpstr>
      <vt:lpstr>Apresentação do PowerPoint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Apresentação do PowerPoint</vt:lpstr>
      <vt:lpstr>Validação de dados</vt:lpstr>
      <vt:lpstr>Validação de dados</vt:lpstr>
      <vt:lpstr>Fundamentos de Programação Validação de dados</vt:lpstr>
      <vt:lpstr>Validação de dados ATIVIDADE</vt:lpstr>
      <vt:lpstr>Apresentação do PowerPoint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Apresentação do PowerPoint</vt:lpstr>
      <vt:lpstr>Módulos</vt:lpstr>
      <vt:lpstr>Módulos</vt:lpstr>
      <vt:lpstr>Módulos</vt:lpstr>
      <vt:lpstr>Apresentação do PowerPoint</vt:lpstr>
      <vt:lpstr>Apresentação do PowerPoint</vt:lpstr>
      <vt:lpstr>Módulos</vt:lpstr>
      <vt:lpstr>Módulos</vt:lpstr>
      <vt:lpstr>Módulos</vt:lpstr>
      <vt:lpstr>Módulos</vt:lpstr>
      <vt:lpstr>Módulos</vt:lpstr>
      <vt:lpstr>Módulos</vt:lpstr>
      <vt:lpstr>Módulos</vt:lpstr>
      <vt:lpstr>Módulos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Coloque aqui o título da aula Ex.: Sinais Vitais</dc:title>
  <dc:creator>MARIANA  AVENDANHA</dc:creator>
  <cp:lastModifiedBy>Marcelo Alvim Jorge</cp:lastModifiedBy>
  <cp:revision>9</cp:revision>
  <dcterms:created xsi:type="dcterms:W3CDTF">2023-08-28T12:59:47Z</dcterms:created>
  <dcterms:modified xsi:type="dcterms:W3CDTF">2023-09-05T17:33:54Z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2023-06-19T00:00:00Z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2023-08-28T00:00:00Z</vt:filetime>
  </property>
  <property fmtid="{D5CDD505-2E9C-101B-9397-08002B2CF9AE}" pid="5" name="ContentTypeId">
    <vt:lpwstr>0x010100A09555D200CA6A4BAAA5EFD41096A527</vt:lpwstr>
  </property>
</Properties>
</file>